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5.jpg" ContentType="image/jpeg"/>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33" r:id="rId5"/>
    <p:sldId id="434" r:id="rId6"/>
    <p:sldId id="435" r:id="rId7"/>
    <p:sldId id="436" r:id="rId8"/>
    <p:sldId id="449" r:id="rId9"/>
    <p:sldId id="440" r:id="rId10"/>
    <p:sldId id="454" r:id="rId11"/>
    <p:sldId id="462" r:id="rId12"/>
    <p:sldId id="463" r:id="rId13"/>
    <p:sldId id="465" r:id="rId14"/>
    <p:sldId id="452" r:id="rId15"/>
    <p:sldId id="458" r:id="rId16"/>
    <p:sldId id="44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A55346-AD06-32A8-AEE2-8A8184EE86E7}" name="Susan Hilton" initials="SH" userId="S::susan.hilton@aegplc.com::1c9133b6-ef1c-4310-ba68-3b0a09cb74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601"/>
    <a:srgbClr val="002060"/>
    <a:srgbClr val="0A4E01"/>
    <a:srgbClr val="49CA0A"/>
    <a:srgbClr val="56D505"/>
    <a:srgbClr val="03253E"/>
    <a:srgbClr val="414448"/>
    <a:srgbClr val="000000"/>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04" d="100"/>
          <a:sy n="104" d="100"/>
        </p:scale>
        <p:origin x="336" y="77"/>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67D3C-528F-4DFD-8D7C-9F9024D75951}"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5AD82-E6F5-42A2-9F0C-A10C08282F88}" type="slidenum">
              <a:rPr lang="en-GB" smtClean="0"/>
              <a:t>‹#›</a:t>
            </a:fld>
            <a:endParaRPr lang="en-GB"/>
          </a:p>
        </p:txBody>
      </p:sp>
    </p:spTree>
    <p:extLst>
      <p:ext uri="{BB962C8B-B14F-4D97-AF65-F5344CB8AC3E}">
        <p14:creationId xmlns:p14="http://schemas.microsoft.com/office/powerpoint/2010/main" val="141256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1</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00F7EA-DC7B-4AEC-AA2B-5C262257D84C}" type="slidenum">
              <a:rPr lang="en-GB" smtClean="0"/>
              <a:t>10</a:t>
            </a:fld>
            <a:endParaRPr lang="en-GB"/>
          </a:p>
        </p:txBody>
      </p:sp>
    </p:spTree>
    <p:extLst>
      <p:ext uri="{BB962C8B-B14F-4D97-AF65-F5344CB8AC3E}">
        <p14:creationId xmlns:p14="http://schemas.microsoft.com/office/powerpoint/2010/main" val="55161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12</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13</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2</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3</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4</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0F7EA-DC7B-4AEC-AA2B-5C262257D84C}" type="slidenum">
              <a:rPr lang="en-GB" smtClean="0"/>
              <a:t>5</a:t>
            </a:fld>
            <a:endParaRPr lang="en-GB"/>
          </a:p>
        </p:txBody>
      </p:sp>
    </p:spTree>
    <p:extLst>
      <p:ext uri="{BB962C8B-B14F-4D97-AF65-F5344CB8AC3E}">
        <p14:creationId xmlns:p14="http://schemas.microsoft.com/office/powerpoint/2010/main" val="236491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6</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7</a:t>
            </a:fld>
            <a:endParaRPr lang="en-GB"/>
          </a:p>
        </p:txBody>
      </p:sp>
    </p:spTree>
    <p:extLst>
      <p:ext uri="{BB962C8B-B14F-4D97-AF65-F5344CB8AC3E}">
        <p14:creationId xmlns:p14="http://schemas.microsoft.com/office/powerpoint/2010/main" val="9028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00F7EA-DC7B-4AEC-AA2B-5C262257D84C}" type="slidenum">
              <a:rPr lang="en-GB" smtClean="0"/>
              <a:t>8</a:t>
            </a:fld>
            <a:endParaRPr lang="en-GB"/>
          </a:p>
        </p:txBody>
      </p:sp>
    </p:spTree>
    <p:extLst>
      <p:ext uri="{BB962C8B-B14F-4D97-AF65-F5344CB8AC3E}">
        <p14:creationId xmlns:p14="http://schemas.microsoft.com/office/powerpoint/2010/main" val="382097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00F7EA-DC7B-4AEC-AA2B-5C262257D84C}" type="slidenum">
              <a:rPr lang="en-GB" smtClean="0"/>
              <a:t>9</a:t>
            </a:fld>
            <a:endParaRPr lang="en-GB"/>
          </a:p>
        </p:txBody>
      </p:sp>
    </p:spTree>
    <p:extLst>
      <p:ext uri="{BB962C8B-B14F-4D97-AF65-F5344CB8AC3E}">
        <p14:creationId xmlns:p14="http://schemas.microsoft.com/office/powerpoint/2010/main" val="176981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FCEF8-3D69-4C2C-A4FD-46B57D1E1CD9}"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347758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FCEF8-3D69-4C2C-A4FD-46B57D1E1CD9}"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7969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FCEF8-3D69-4C2C-A4FD-46B57D1E1CD9}"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214467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3030E-7F68-4660-A33C-A4B6F1FD4FA6}"/>
              </a:ext>
            </a:extLst>
          </p:cNvPr>
          <p:cNvSpPr/>
          <p:nvPr/>
        </p:nvSpPr>
        <p:spPr>
          <a:xfrm>
            <a:off x="0" y="0"/>
            <a:ext cx="9144000" cy="511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Tree>
    <p:extLst>
      <p:ext uri="{BB962C8B-B14F-4D97-AF65-F5344CB8AC3E}">
        <p14:creationId xmlns:p14="http://schemas.microsoft.com/office/powerpoint/2010/main" val="22063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21" y="273847"/>
            <a:ext cx="8267511" cy="392546"/>
          </a:xfrm>
        </p:spPr>
        <p:txBody>
          <a:bodyPr>
            <a:noAutofit/>
          </a:bodyPr>
          <a:lstStyle>
            <a:lvl1pPr algn="r">
              <a:defRPr sz="2700">
                <a:solidFill>
                  <a:srgbClr val="077F36"/>
                </a:solidFill>
              </a:defRPr>
            </a:lvl1pPr>
          </a:lstStyle>
          <a:p>
            <a:r>
              <a:rPr lang="en-US"/>
              <a:t>Click to edit Master title style</a:t>
            </a:r>
          </a:p>
        </p:txBody>
      </p:sp>
      <p:sp>
        <p:nvSpPr>
          <p:cNvPr id="3" name="Content Placeholder 2"/>
          <p:cNvSpPr>
            <a:spLocks noGrp="1"/>
          </p:cNvSpPr>
          <p:nvPr>
            <p:ph idx="1"/>
          </p:nvPr>
        </p:nvSpPr>
        <p:spPr>
          <a:xfrm>
            <a:off x="431321" y="1173080"/>
            <a:ext cx="8267511" cy="3338763"/>
          </a:xfrm>
        </p:spPr>
        <p:txBody>
          <a:bodyPr>
            <a:normAutofit/>
          </a:bodyPr>
          <a:lstStyle>
            <a:lvl1pPr>
              <a:defRPr sz="1400"/>
            </a:lvl1pPr>
            <a:lvl2pPr>
              <a:defRPr sz="1200"/>
            </a:lvl2pPr>
            <a:lvl3pPr>
              <a:defRPr sz="11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431321" y="727398"/>
            <a:ext cx="8267511" cy="292655"/>
          </a:xfrm>
        </p:spPr>
        <p:txBody>
          <a:bodyPr anchor="ctr">
            <a:normAutofit/>
          </a:bodyPr>
          <a:lstStyle>
            <a:lvl1pPr marL="0" indent="0" algn="r">
              <a:buNone/>
              <a:defRPr sz="12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Footer Placeholder 4">
            <a:extLst>
              <a:ext uri="{FF2B5EF4-FFF2-40B4-BE49-F238E27FC236}">
                <a16:creationId xmlns:a16="http://schemas.microsoft.com/office/drawing/2014/main" id="{F6FE2BA6-E119-44A7-AA37-95C46941CDF4}"/>
              </a:ext>
            </a:extLst>
          </p:cNvPr>
          <p:cNvSpPr>
            <a:spLocks noGrp="1"/>
          </p:cNvSpPr>
          <p:nvPr>
            <p:ph type="ftr" sz="quarter" idx="14"/>
          </p:nvPr>
        </p:nvSpPr>
        <p:spPr>
          <a:xfrm>
            <a:off x="431800" y="4782744"/>
            <a:ext cx="3086100" cy="273844"/>
          </a:xfrm>
        </p:spPr>
        <p:txBody>
          <a:bodyPr/>
          <a:lstStyle>
            <a:lvl1pPr algn="l">
              <a:defRPr dirty="0">
                <a:solidFill>
                  <a:srgbClr val="077F36"/>
                </a:solidFill>
              </a:defRPr>
            </a:lvl1pPr>
          </a:lstStyle>
          <a:p>
            <a:pPr>
              <a:defRPr/>
            </a:pPr>
            <a:r>
              <a:rPr lang="en-GB"/>
              <a:t>AEG Corporate Presentation Q1 2020</a:t>
            </a:r>
          </a:p>
        </p:txBody>
      </p:sp>
    </p:spTree>
    <p:extLst>
      <p:ext uri="{BB962C8B-B14F-4D97-AF65-F5344CB8AC3E}">
        <p14:creationId xmlns:p14="http://schemas.microsoft.com/office/powerpoint/2010/main" val="4134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21" y="273847"/>
            <a:ext cx="8267511" cy="392546"/>
          </a:xfrm>
        </p:spPr>
        <p:txBody>
          <a:bodyPr>
            <a:noAutofit/>
          </a:bodyPr>
          <a:lstStyle>
            <a:lvl1pPr algn="r">
              <a:defRPr sz="2700">
                <a:solidFill>
                  <a:srgbClr val="077F36"/>
                </a:solidFill>
              </a:defRPr>
            </a:lvl1pPr>
          </a:lstStyle>
          <a:p>
            <a:r>
              <a:rPr lang="en-US"/>
              <a:t>Click to edit Master title style</a:t>
            </a:r>
            <a:endParaRPr lang="en-US" dirty="0"/>
          </a:p>
        </p:txBody>
      </p:sp>
      <p:sp>
        <p:nvSpPr>
          <p:cNvPr id="3" name="Content Placeholder 2"/>
          <p:cNvSpPr>
            <a:spLocks noGrp="1"/>
          </p:cNvSpPr>
          <p:nvPr>
            <p:ph idx="1"/>
          </p:nvPr>
        </p:nvSpPr>
        <p:spPr>
          <a:xfrm>
            <a:off x="431321" y="1173080"/>
            <a:ext cx="8267511" cy="3338763"/>
          </a:xfrm>
        </p:spPr>
        <p:txBody>
          <a:bodyPr>
            <a:normAutofit/>
          </a:bodyPr>
          <a:lstStyle>
            <a:lvl1pPr>
              <a:defRPr sz="1400"/>
            </a:lvl1pPr>
            <a:lvl2pPr>
              <a:defRPr sz="1200"/>
            </a:lvl2pPr>
            <a:lvl3pPr>
              <a:defRPr sz="11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431321" y="727398"/>
            <a:ext cx="8267511" cy="292655"/>
          </a:xfrm>
        </p:spPr>
        <p:txBody>
          <a:bodyPr anchor="ctr">
            <a:normAutofit/>
          </a:bodyPr>
          <a:lstStyle>
            <a:lvl1pPr marL="0" indent="0" algn="r">
              <a:buNone/>
              <a:defRPr sz="12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Footer Placeholder 4">
            <a:extLst>
              <a:ext uri="{FF2B5EF4-FFF2-40B4-BE49-F238E27FC236}">
                <a16:creationId xmlns:a16="http://schemas.microsoft.com/office/drawing/2014/main" id="{F6FE2BA6-E119-44A7-AA37-95C46941CDF4}"/>
              </a:ext>
            </a:extLst>
          </p:cNvPr>
          <p:cNvSpPr>
            <a:spLocks noGrp="1"/>
          </p:cNvSpPr>
          <p:nvPr>
            <p:ph type="ftr" sz="quarter" idx="14"/>
          </p:nvPr>
        </p:nvSpPr>
        <p:spPr>
          <a:xfrm>
            <a:off x="431800" y="4782744"/>
            <a:ext cx="3086100" cy="273844"/>
          </a:xfrm>
        </p:spPr>
        <p:txBody>
          <a:bodyPr/>
          <a:lstStyle>
            <a:lvl1pPr algn="l">
              <a:defRPr dirty="0">
                <a:solidFill>
                  <a:srgbClr val="077F36"/>
                </a:solidFill>
              </a:defRPr>
            </a:lvl1pPr>
          </a:lstStyle>
          <a:p>
            <a:pPr>
              <a:defRPr/>
            </a:pPr>
            <a:r>
              <a:rPr lang="en-GB"/>
              <a:t>Strategy meeting | 25th &amp; 26th Jan 2022</a:t>
            </a:r>
            <a:endParaRPr lang="en-GB" dirty="0"/>
          </a:p>
        </p:txBody>
      </p:sp>
    </p:spTree>
    <p:extLst>
      <p:ext uri="{BB962C8B-B14F-4D97-AF65-F5344CB8AC3E}">
        <p14:creationId xmlns:p14="http://schemas.microsoft.com/office/powerpoint/2010/main" val="194048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FCEF8-3D69-4C2C-A4FD-46B57D1E1CD9}"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226415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FCEF8-3D69-4C2C-A4FD-46B57D1E1CD9}"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22565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FCEF8-3D69-4C2C-A4FD-46B57D1E1CD9}"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314782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FCEF8-3D69-4C2C-A4FD-46B57D1E1CD9}"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57972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FCEF8-3D69-4C2C-A4FD-46B57D1E1CD9}"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129574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FCEF8-3D69-4C2C-A4FD-46B57D1E1CD9}"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316794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FCEF8-3D69-4C2C-A4FD-46B57D1E1CD9}"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65987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FCEF8-3D69-4C2C-A4FD-46B57D1E1CD9}"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5CF73-1311-4F13-B159-D2F1FA7F57A5}" type="slidenum">
              <a:rPr lang="en-GB" smtClean="0"/>
              <a:t>‹#›</a:t>
            </a:fld>
            <a:endParaRPr lang="en-GB"/>
          </a:p>
        </p:txBody>
      </p:sp>
    </p:spTree>
    <p:extLst>
      <p:ext uri="{BB962C8B-B14F-4D97-AF65-F5344CB8AC3E}">
        <p14:creationId xmlns:p14="http://schemas.microsoft.com/office/powerpoint/2010/main" val="11005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EFCEF8-3D69-4C2C-A4FD-46B57D1E1CD9}" type="datetimeFigureOut">
              <a:rPr lang="en-GB" smtClean="0"/>
              <a:t>30/03/2023</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95CF73-1311-4F13-B159-D2F1FA7F57A5}" type="slidenum">
              <a:rPr lang="en-GB" smtClean="0"/>
              <a:t>‹#›</a:t>
            </a:fld>
            <a:endParaRPr lang="en-GB"/>
          </a:p>
        </p:txBody>
      </p:sp>
    </p:spTree>
    <p:extLst>
      <p:ext uri="{BB962C8B-B14F-4D97-AF65-F5344CB8AC3E}">
        <p14:creationId xmlns:p14="http://schemas.microsoft.com/office/powerpoint/2010/main" val="3291771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5.jpg"/><Relationship Id="rId7"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emf"/><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ont5.1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4266"/>
            <a:ext cx="9144001" cy="4809234"/>
          </a:xfrm>
          <a:prstGeom prst="rect">
            <a:avLst/>
          </a:prstGeom>
        </p:spPr>
      </p:pic>
      <p:sp>
        <p:nvSpPr>
          <p:cNvPr id="14" name="Rectangle 13">
            <a:extLst>
              <a:ext uri="{FF2B5EF4-FFF2-40B4-BE49-F238E27FC236}">
                <a16:creationId xmlns:a16="http://schemas.microsoft.com/office/drawing/2014/main" id="{A53A0FDF-18A2-46B9-8D7C-F6241C14084C}"/>
              </a:ext>
            </a:extLst>
          </p:cNvPr>
          <p:cNvSpPr/>
          <p:nvPr/>
        </p:nvSpPr>
        <p:spPr>
          <a:xfrm>
            <a:off x="0" y="0"/>
            <a:ext cx="9144000" cy="857191"/>
          </a:xfrm>
          <a:prstGeom prst="rect">
            <a:avLst/>
          </a:prstGeom>
          <a:solidFill>
            <a:srgbClr val="032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D50D9EC4-54A0-47D4-B2E9-4C2C02AE458E}"/>
              </a:ext>
            </a:extLst>
          </p:cNvPr>
          <p:cNvSpPr txBox="1">
            <a:spLocks noChangeArrowheads="1"/>
          </p:cNvSpPr>
          <p:nvPr/>
        </p:nvSpPr>
        <p:spPr>
          <a:xfrm>
            <a:off x="2599158" y="405732"/>
            <a:ext cx="6277353" cy="423739"/>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r"/>
            <a:r>
              <a:rPr lang="en-US" altLang="en-US" sz="2000" dirty="0">
                <a:solidFill>
                  <a:schemeClr val="bg1"/>
                </a:solidFill>
                <a:latin typeface="Arial Black"/>
                <a:cs typeface="Arial Black"/>
              </a:rPr>
              <a:t>Active Energy Group</a:t>
            </a:r>
            <a:endParaRPr lang="en-GB" altLang="en-US" sz="2000" dirty="0">
              <a:solidFill>
                <a:schemeClr val="bg1"/>
              </a:solidFill>
              <a:latin typeface="Arial Black"/>
              <a:cs typeface="Arial Black"/>
            </a:endParaRPr>
          </a:p>
        </p:txBody>
      </p:sp>
      <p:sp>
        <p:nvSpPr>
          <p:cNvPr id="16" name="Title 1">
            <a:extLst>
              <a:ext uri="{FF2B5EF4-FFF2-40B4-BE49-F238E27FC236}">
                <a16:creationId xmlns:a16="http://schemas.microsoft.com/office/drawing/2014/main" id="{D50D9EC4-54A0-47D4-B2E9-4C2C02AE458E}"/>
              </a:ext>
            </a:extLst>
          </p:cNvPr>
          <p:cNvSpPr txBox="1">
            <a:spLocks noChangeArrowheads="1"/>
          </p:cNvSpPr>
          <p:nvPr/>
        </p:nvSpPr>
        <p:spPr>
          <a:xfrm>
            <a:off x="5910685" y="4392148"/>
            <a:ext cx="2715742" cy="483662"/>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r"/>
            <a:r>
              <a:rPr lang="en-US" altLang="en-US" sz="2000" dirty="0">
                <a:solidFill>
                  <a:srgbClr val="03253E"/>
                </a:solidFill>
                <a:latin typeface="Arial Black"/>
                <a:cs typeface="Arial Black"/>
              </a:rPr>
              <a:t>31</a:t>
            </a:r>
            <a:r>
              <a:rPr lang="en-US" altLang="en-US" sz="2000" baseline="30000" dirty="0">
                <a:solidFill>
                  <a:srgbClr val="03253E"/>
                </a:solidFill>
                <a:latin typeface="Arial Black"/>
                <a:cs typeface="Arial Black"/>
              </a:rPr>
              <a:t>st</a:t>
            </a:r>
            <a:r>
              <a:rPr lang="en-US" altLang="en-US" sz="2000" dirty="0">
                <a:solidFill>
                  <a:srgbClr val="03253E"/>
                </a:solidFill>
                <a:latin typeface="Arial Black"/>
                <a:cs typeface="Arial Black"/>
              </a:rPr>
              <a:t> March 2023</a:t>
            </a:r>
            <a:endParaRPr lang="en-GB" altLang="en-US" sz="2000" dirty="0">
              <a:solidFill>
                <a:srgbClr val="03253E"/>
              </a:solidFill>
              <a:latin typeface="Arial Black"/>
              <a:cs typeface="Arial Black"/>
            </a:endParaRPr>
          </a:p>
        </p:txBody>
      </p:sp>
      <p:cxnSp>
        <p:nvCxnSpPr>
          <p:cNvPr id="17" name="Straight Connector 16">
            <a:extLst>
              <a:ext uri="{FF2B5EF4-FFF2-40B4-BE49-F238E27FC236}">
                <a16:creationId xmlns:a16="http://schemas.microsoft.com/office/drawing/2014/main" id="{0B0C782C-1EF6-44CF-AD5C-EE32EDBCDCA1}"/>
              </a:ext>
            </a:extLst>
          </p:cNvPr>
          <p:cNvCxnSpPr/>
          <p:nvPr/>
        </p:nvCxnSpPr>
        <p:spPr>
          <a:xfrm>
            <a:off x="0" y="857191"/>
            <a:ext cx="91440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25272" y="2016498"/>
            <a:ext cx="4559605" cy="449738"/>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25270" y="2632299"/>
            <a:ext cx="2563893" cy="449738"/>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Rectangle 30"/>
          <p:cNvSpPr/>
          <p:nvPr/>
        </p:nvSpPr>
        <p:spPr>
          <a:xfrm>
            <a:off x="425270" y="1391829"/>
            <a:ext cx="4966070" cy="449738"/>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2" name="TextBox 31">
            <a:extLst>
              <a:ext uri="{FF2B5EF4-FFF2-40B4-BE49-F238E27FC236}">
                <a16:creationId xmlns:a16="http://schemas.microsoft.com/office/drawing/2014/main" id="{96D8387E-3F18-B8A9-E7C0-1037D693DBB8}"/>
              </a:ext>
            </a:extLst>
          </p:cNvPr>
          <p:cNvSpPr txBox="1"/>
          <p:nvPr/>
        </p:nvSpPr>
        <p:spPr>
          <a:xfrm>
            <a:off x="5145141" y="1258549"/>
            <a:ext cx="270899" cy="584776"/>
          </a:xfrm>
          <a:prstGeom prst="rect">
            <a:avLst/>
          </a:prstGeom>
          <a:noFill/>
        </p:spPr>
        <p:txBody>
          <a:bodyPr wrap="square" rtlCol="0">
            <a:spAutoFit/>
          </a:bodyPr>
          <a:lstStyle/>
          <a:p>
            <a:r>
              <a:rPr lang="en-GB" sz="3200" spc="50" dirty="0">
                <a:solidFill>
                  <a:schemeClr val="bg1"/>
                </a:solidFill>
                <a:latin typeface="Calibri"/>
                <a:cs typeface="Calibri"/>
              </a:rPr>
              <a:t>:</a:t>
            </a:r>
          </a:p>
        </p:txBody>
      </p:sp>
      <p:pic>
        <p:nvPicPr>
          <p:cNvPr id="33" name="Picture 32"/>
          <p:cNvPicPr>
            <a:picLocks noChangeAspect="1"/>
          </p:cNvPicPr>
          <p:nvPr/>
        </p:nvPicPr>
        <p:blipFill>
          <a:blip r:embed="rId4"/>
          <a:stretch>
            <a:fillRect/>
          </a:stretch>
        </p:blipFill>
        <p:spPr>
          <a:xfrm>
            <a:off x="485473" y="1439087"/>
            <a:ext cx="4430063" cy="1596984"/>
          </a:xfrm>
          <a:prstGeom prst="rect">
            <a:avLst/>
          </a:prstGeom>
        </p:spPr>
      </p:pic>
      <p:pic>
        <p:nvPicPr>
          <p:cNvPr id="34" name="Graphic 34">
            <a:extLst>
              <a:ext uri="{FF2B5EF4-FFF2-40B4-BE49-F238E27FC236}">
                <a16:creationId xmlns:a16="http://schemas.microsoft.com/office/drawing/2014/main" id="{CB29D720-6D3C-78DA-3331-236AF4572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2242" y="1421685"/>
            <a:ext cx="2151942" cy="389466"/>
          </a:xfrm>
          <a:prstGeom prst="rect">
            <a:avLst/>
          </a:prstGeom>
        </p:spPr>
      </p:pic>
      <p:pic>
        <p:nvPicPr>
          <p:cNvPr id="18" name="Picture 17" descr="AEG_white tex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65" y="160802"/>
            <a:ext cx="1463316" cy="608896"/>
          </a:xfrm>
          <a:prstGeom prst="rect">
            <a:avLst/>
          </a:prstGeom>
        </p:spPr>
      </p:pic>
    </p:spTree>
    <p:extLst>
      <p:ext uri="{BB962C8B-B14F-4D97-AF65-F5344CB8AC3E}">
        <p14:creationId xmlns:p14="http://schemas.microsoft.com/office/powerpoint/2010/main" val="39671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algn="r"/>
            <a:r>
              <a:rPr lang="en-US" altLang="en-US" sz="1400" b="1">
                <a:solidFill>
                  <a:srgbClr val="595959"/>
                </a:solidFill>
                <a:latin typeface="Arial"/>
                <a:cs typeface="Arial"/>
              </a:rPr>
              <a:t>Economic impact on 100MWh RGGI facility</a:t>
            </a:r>
            <a:endParaRPr lang="en-GB" altLang="en-US" sz="1400" b="1">
              <a:solidFill>
                <a:srgbClr val="595959"/>
              </a:solidFill>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P10</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7" name="Rectangle 6">
            <a:extLst>
              <a:ext uri="{FF2B5EF4-FFF2-40B4-BE49-F238E27FC236}">
                <a16:creationId xmlns:a16="http://schemas.microsoft.com/office/drawing/2014/main" id="{78996EE1-F4F9-7015-4769-94B225F6B9A9}"/>
              </a:ext>
            </a:extLst>
          </p:cNvPr>
          <p:cNvSpPr/>
          <p:nvPr/>
        </p:nvSpPr>
        <p:spPr>
          <a:xfrm>
            <a:off x="4976850" y="1111071"/>
            <a:ext cx="3567430" cy="2822081"/>
          </a:xfrm>
          <a:prstGeom prst="rect">
            <a:avLst/>
          </a:prstGeom>
          <a:solidFill>
            <a:srgbClr val="E2F0DA"/>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BBE6E84-3B5F-6365-CD50-F1D76F125111}"/>
              </a:ext>
            </a:extLst>
          </p:cNvPr>
          <p:cNvSpPr txBox="1"/>
          <p:nvPr/>
        </p:nvSpPr>
        <p:spPr>
          <a:xfrm>
            <a:off x="5076308" y="1210014"/>
            <a:ext cx="3405754" cy="2626360"/>
          </a:xfrm>
          <a:prstGeom prst="rect">
            <a:avLst/>
          </a:prstGeom>
          <a:noFill/>
        </p:spPr>
        <p:txBody>
          <a:bodyPr wrap="square" rtlCol="0">
            <a:spAutoFit/>
          </a:bodyPr>
          <a:lstStyle/>
          <a:p>
            <a:pPr marL="228600" indent="-228600">
              <a:spcAft>
                <a:spcPts val="1300"/>
              </a:spcAft>
              <a:buClr>
                <a:srgbClr val="56D505"/>
              </a:buClr>
              <a:buFont typeface="Arial"/>
              <a:buChar char="•"/>
            </a:pP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Model reflects a 100 MW RGGI compliant facility adopting a 50% </a:t>
            </a:r>
            <a:r>
              <a:rPr lang="en-GB" sz="1500" b="1" dirty="0">
                <a:solidFill>
                  <a:srgbClr val="03253E"/>
                </a:solidFill>
                <a:latin typeface="Arial" panose="020B0604020202020204" pitchFamily="34" charset="0"/>
                <a:cs typeface="Arial" panose="020B0604020202020204" pitchFamily="34" charset="0"/>
              </a:rPr>
              <a:t>CoalSwitch</a:t>
            </a:r>
            <a:r>
              <a:rPr lang="en-GB" sz="1500" b="1" baseline="30000" dirty="0">
                <a:solidFill>
                  <a:srgbClr val="03253E"/>
                </a:solidFill>
                <a:latin typeface="Arial" panose="020B0604020202020204" pitchFamily="34" charset="0"/>
                <a:cs typeface="Arial" panose="020B0604020202020204" pitchFamily="34" charset="0"/>
              </a:rPr>
              <a:t>® </a:t>
            </a: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blend</a:t>
            </a:r>
            <a:r>
              <a:rPr lang="en-US" sz="1400" baseline="30000" dirty="0">
                <a:solidFill>
                  <a:srgbClr val="53565A"/>
                </a:solidFill>
                <a:effectLst/>
                <a:latin typeface="Arial" panose="020B0604020202020204" pitchFamily="34" charset="0"/>
                <a:ea typeface="Calibri" panose="020F0502020204030204" pitchFamily="34" charset="0"/>
                <a:cs typeface="Arial" panose="020B0604020202020204" pitchFamily="34" charset="0"/>
              </a:rPr>
              <a:t>*</a:t>
            </a: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 with Coal</a:t>
            </a:r>
            <a:b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b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(365 days / 24 hours per day)</a:t>
            </a:r>
          </a:p>
          <a:p>
            <a:pPr marL="234000" indent="-234000">
              <a:spcAft>
                <a:spcPts val="1300"/>
              </a:spcAft>
              <a:buClr>
                <a:srgbClr val="56D505"/>
              </a:buClr>
              <a:buFont typeface="Arial"/>
              <a:buChar char="•"/>
            </a:pP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RGGI spot pricing @ $12.40/MWh and REC Price $34.00/MWh</a:t>
            </a:r>
          </a:p>
          <a:p>
            <a:pPr marL="234000" indent="-234000">
              <a:spcAft>
                <a:spcPts val="1300"/>
              </a:spcAft>
              <a:buClr>
                <a:srgbClr val="56D505"/>
              </a:buClr>
              <a:buFont typeface="Arial"/>
              <a:buChar char="•"/>
            </a:pPr>
            <a:r>
              <a:rPr lang="en-GB" sz="1500" b="1" dirty="0">
                <a:solidFill>
                  <a:srgbClr val="03253E"/>
                </a:solidFill>
                <a:latin typeface="Arial" panose="020B0604020202020204" pitchFamily="34" charset="0"/>
                <a:cs typeface="Arial" panose="020B0604020202020204" pitchFamily="34" charset="0"/>
              </a:rPr>
              <a:t>CoalSwitch</a:t>
            </a:r>
            <a:r>
              <a:rPr lang="en-GB" sz="1500" b="1" baseline="30000" dirty="0">
                <a:solidFill>
                  <a:srgbClr val="03253E"/>
                </a:solidFill>
                <a:latin typeface="Arial" panose="020B0604020202020204" pitchFamily="34" charset="0"/>
                <a:cs typeface="Arial" panose="020B0604020202020204" pitchFamily="34" charset="0"/>
              </a:rPr>
              <a:t>®</a:t>
            </a:r>
            <a:r>
              <a:rPr lang="en-US" sz="1500" b="1" dirty="0">
                <a:solidFill>
                  <a:schemeClr val="bg1"/>
                </a:solidFill>
                <a:latin typeface="Arial"/>
                <a:cs typeface="Arial"/>
              </a:rPr>
              <a:t> </a:t>
            </a: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generates $9 million</a:t>
            </a:r>
            <a:b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b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in savings and credits which offset</a:t>
            </a:r>
            <a:b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b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the higher per-ton cost of </a:t>
            </a:r>
            <a:r>
              <a:rPr lang="en-GB" sz="1500" b="1" dirty="0">
                <a:solidFill>
                  <a:srgbClr val="03253E"/>
                </a:solidFill>
                <a:latin typeface="Arial" panose="020B0604020202020204" pitchFamily="34" charset="0"/>
                <a:cs typeface="Arial" panose="020B0604020202020204" pitchFamily="34" charset="0"/>
              </a:rPr>
              <a:t>CoalSwitch</a:t>
            </a:r>
            <a:r>
              <a:rPr lang="en-GB" sz="1500" b="1" baseline="30000" dirty="0">
                <a:solidFill>
                  <a:srgbClr val="03253E"/>
                </a:solidFill>
                <a:latin typeface="Arial" panose="020B0604020202020204" pitchFamily="34" charset="0"/>
                <a:cs typeface="Arial" panose="020B0604020202020204" pitchFamily="34" charset="0"/>
              </a:rPr>
              <a:t>®</a:t>
            </a:r>
            <a:r>
              <a:rPr lang="en-US" sz="1300" dirty="0">
                <a:solidFill>
                  <a:srgbClr val="53565A"/>
                </a:solidFill>
                <a:latin typeface="Arial" panose="020B0604020202020204" pitchFamily="34" charset="0"/>
                <a:ea typeface="Calibri" panose="020F0502020204030204" pitchFamily="34" charset="0"/>
                <a:cs typeface="Arial" panose="020B0604020202020204" pitchFamily="34" charset="0"/>
              </a:rPr>
              <a:t>.</a:t>
            </a:r>
            <a:endParaRPr lang="en-GB" sz="1300" dirty="0">
              <a:solidFill>
                <a:srgbClr val="53565A"/>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FDD2894-FBC5-0B5F-CAC3-1222BE0CAEDD}"/>
              </a:ext>
            </a:extLst>
          </p:cNvPr>
          <p:cNvSpPr/>
          <p:nvPr/>
        </p:nvSpPr>
        <p:spPr>
          <a:xfrm>
            <a:off x="620753" y="4266313"/>
            <a:ext cx="7925525" cy="381766"/>
          </a:xfrm>
          <a:prstGeom prst="rect">
            <a:avLst/>
          </a:prstGeom>
          <a:solidFill>
            <a:srgbClr val="0D66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D704"/>
              </a:solidFill>
            </a:endParaRPr>
          </a:p>
        </p:txBody>
      </p:sp>
      <p:sp>
        <p:nvSpPr>
          <p:cNvPr id="12" name="object 2">
            <a:extLst>
              <a:ext uri="{FF2B5EF4-FFF2-40B4-BE49-F238E27FC236}">
                <a16:creationId xmlns:a16="http://schemas.microsoft.com/office/drawing/2014/main" id="{BC7E126B-6EA1-065C-7671-2B1DF9030423}"/>
              </a:ext>
            </a:extLst>
          </p:cNvPr>
          <p:cNvSpPr txBox="1"/>
          <p:nvPr/>
        </p:nvSpPr>
        <p:spPr>
          <a:xfrm>
            <a:off x="626448" y="4293307"/>
            <a:ext cx="7913351" cy="296235"/>
          </a:xfrm>
          <a:prstGeom prst="rect">
            <a:avLst/>
          </a:prstGeom>
        </p:spPr>
        <p:txBody>
          <a:bodyPr vert="horz" wrap="square" lIns="0" tIns="12700" rIns="0" bIns="0" rtlCol="0">
            <a:spAutoFit/>
          </a:bodyPr>
          <a:lstStyle/>
          <a:p>
            <a:pPr algn="ctr">
              <a:lnSpc>
                <a:spcPct val="110000"/>
              </a:lnSpc>
            </a:pPr>
            <a:r>
              <a:rPr lang="en-GB" sz="1700" b="1" kern="0" dirty="0">
                <a:solidFill>
                  <a:schemeClr val="bg1"/>
                </a:solidFill>
                <a:latin typeface="Arial"/>
                <a:cs typeface="Arial"/>
              </a:rPr>
              <a:t>P</a:t>
            </a:r>
            <a:r>
              <a:rPr lang="en-US" sz="1700" b="1" kern="0" dirty="0">
                <a:solidFill>
                  <a:schemeClr val="bg1"/>
                </a:solidFill>
                <a:latin typeface="Arial"/>
                <a:cs typeface="Arial"/>
              </a:rPr>
              <a:t>o</a:t>
            </a:r>
            <a:r>
              <a:rPr lang="en-GB" sz="1700" b="1" kern="0" dirty="0">
                <a:solidFill>
                  <a:schemeClr val="bg1"/>
                </a:solidFill>
                <a:latin typeface="Arial"/>
                <a:cs typeface="Arial"/>
              </a:rPr>
              <a:t>tential significant cost reductions &amp; incentives</a:t>
            </a:r>
            <a:endParaRPr lang="en-GB" sz="1700" b="1" kern="0" spc="-8" baseline="30000" dirty="0">
              <a:solidFill>
                <a:schemeClr val="bg1"/>
              </a:solidFill>
              <a:latin typeface="Arial"/>
              <a:cs typeface="Arial"/>
            </a:endParaRPr>
          </a:p>
        </p:txBody>
      </p:sp>
      <p:graphicFrame>
        <p:nvGraphicFramePr>
          <p:cNvPr id="2" name="Table 1"/>
          <p:cNvGraphicFramePr>
            <a:graphicFrameLocks noGrp="1"/>
          </p:cNvGraphicFramePr>
          <p:nvPr/>
        </p:nvGraphicFramePr>
        <p:xfrm>
          <a:off x="621092" y="1116781"/>
          <a:ext cx="4154254" cy="2972849"/>
        </p:xfrm>
        <a:graphic>
          <a:graphicData uri="http://schemas.openxmlformats.org/drawingml/2006/table">
            <a:tbl>
              <a:tblPr/>
              <a:tblGrid>
                <a:gridCol w="3030162">
                  <a:extLst>
                    <a:ext uri="{9D8B030D-6E8A-4147-A177-3AD203B41FA5}">
                      <a16:colId xmlns:a16="http://schemas.microsoft.com/office/drawing/2014/main" val="20000"/>
                    </a:ext>
                  </a:extLst>
                </a:gridCol>
                <a:gridCol w="1124092">
                  <a:extLst>
                    <a:ext uri="{9D8B030D-6E8A-4147-A177-3AD203B41FA5}">
                      <a16:colId xmlns:a16="http://schemas.microsoft.com/office/drawing/2014/main" val="20001"/>
                    </a:ext>
                  </a:extLst>
                </a:gridCol>
              </a:tblGrid>
              <a:tr h="189640">
                <a:tc gridSpan="2">
                  <a:txBody>
                    <a:bodyPr/>
                    <a:lstStyle/>
                    <a:p>
                      <a:pPr algn="ctr" fontAlgn="b"/>
                      <a:r>
                        <a:rPr lang="en-US" sz="1100" b="1" i="0" u="none" strike="noStrike">
                          <a:solidFill>
                            <a:srgbClr val="53565A"/>
                          </a:solidFill>
                          <a:effectLst/>
                          <a:latin typeface="Arial"/>
                          <a:cs typeface="Arial"/>
                        </a:rPr>
                        <a:t>Plant and Input Calculations</a:t>
                      </a:r>
                    </a:p>
                  </a:txBody>
                  <a:tcPr marL="0" marR="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189640">
                <a:tc>
                  <a:txBody>
                    <a:bodyPr/>
                    <a:lstStyle/>
                    <a:p>
                      <a:pPr algn="l" fontAlgn="b">
                        <a:spcBef>
                          <a:spcPts val="0"/>
                        </a:spcBef>
                      </a:pPr>
                      <a:r>
                        <a:rPr lang="en-US" sz="1050" b="0" i="0" u="none" strike="noStrike">
                          <a:solidFill>
                            <a:srgbClr val="53565A"/>
                          </a:solidFill>
                          <a:effectLst/>
                          <a:latin typeface="Arial"/>
                          <a:cs typeface="Arial"/>
                        </a:rPr>
                        <a:t>Annual MWh Generated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 438,000 </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9640">
                <a:tc>
                  <a:txBody>
                    <a:bodyPr/>
                    <a:lstStyle/>
                    <a:p>
                      <a:pPr algn="l" fontAlgn="b">
                        <a:spcBef>
                          <a:spcPts val="0"/>
                        </a:spcBef>
                      </a:pPr>
                      <a:r>
                        <a:rPr lang="en-US" sz="1050" b="0" i="0" u="none" strike="noStrike">
                          <a:solidFill>
                            <a:srgbClr val="53565A"/>
                          </a:solidFill>
                          <a:effectLst/>
                          <a:latin typeface="Arial"/>
                          <a:cs typeface="Arial"/>
                        </a:rPr>
                        <a:t>Tons of Coal Required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 120,450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9640">
                <a:tc>
                  <a:txBody>
                    <a:bodyPr/>
                    <a:lstStyle/>
                    <a:p>
                      <a:pPr algn="l" fontAlgn="b">
                        <a:spcBef>
                          <a:spcPts val="0"/>
                        </a:spcBef>
                      </a:pPr>
                      <a:r>
                        <a:rPr lang="en-US" sz="1050" b="0" i="0" u="none" strike="noStrike">
                          <a:solidFill>
                            <a:srgbClr val="53565A"/>
                          </a:solidFill>
                          <a:effectLst/>
                          <a:latin typeface="Arial"/>
                          <a:cs typeface="Arial"/>
                        </a:rPr>
                        <a:t>Tons of </a:t>
                      </a:r>
                      <a:r>
                        <a:rPr lang="en-US" sz="1050" b="1" i="0" u="none" strike="noStrike">
                          <a:solidFill>
                            <a:srgbClr val="03253E"/>
                          </a:solidFill>
                          <a:effectLst/>
                          <a:latin typeface="Arial"/>
                          <a:cs typeface="Arial"/>
                        </a:rPr>
                        <a:t>CoalSwitch</a:t>
                      </a:r>
                      <a:r>
                        <a:rPr lang="en-US" sz="1050" b="1" i="0" u="none" strike="noStrike" baseline="30000">
                          <a:solidFill>
                            <a:srgbClr val="03253E"/>
                          </a:solidFill>
                          <a:effectLst/>
                          <a:latin typeface="Arial"/>
                          <a:cs typeface="Arial"/>
                        </a:rPr>
                        <a:t>®</a:t>
                      </a:r>
                      <a:r>
                        <a:rPr lang="en-US" sz="1050" b="1" i="0" u="none" strike="noStrike">
                          <a:solidFill>
                            <a:srgbClr val="03253E"/>
                          </a:solidFill>
                          <a:effectLst/>
                          <a:latin typeface="Arial"/>
                          <a:cs typeface="Arial"/>
                        </a:rPr>
                        <a:t> </a:t>
                      </a:r>
                      <a:r>
                        <a:rPr lang="en-US" sz="1050" b="0" i="0" u="none" strike="noStrike">
                          <a:solidFill>
                            <a:srgbClr val="53565A"/>
                          </a:solidFill>
                          <a:effectLst/>
                          <a:latin typeface="Arial"/>
                          <a:cs typeface="Arial"/>
                        </a:rPr>
                        <a:t>Required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 120,450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5266">
                <a:tc>
                  <a:txBody>
                    <a:bodyPr/>
                    <a:lstStyle/>
                    <a:p>
                      <a:pPr algn="l" fontAlgn="b">
                        <a:lnSpc>
                          <a:spcPct val="100000"/>
                        </a:lnSpc>
                        <a:spcBef>
                          <a:spcPts val="0"/>
                        </a:spcBef>
                      </a:pPr>
                      <a:r>
                        <a:rPr lang="en-US" sz="1050" b="0" i="0" u="none" strike="noStrike">
                          <a:solidFill>
                            <a:srgbClr val="53565A"/>
                          </a:solidFill>
                          <a:effectLst/>
                          <a:latin typeface="Arial"/>
                          <a:cs typeface="Arial"/>
                        </a:rPr>
                        <a:t> </a:t>
                      </a:r>
                      <a:endParaRPr lang="en-US" sz="400" b="0" i="0" u="none" strike="noStrike">
                        <a:solidFill>
                          <a:srgbClr val="53565A"/>
                        </a:solidFill>
                        <a:effectLst/>
                        <a:latin typeface="Arial"/>
                        <a:cs typeface="Arial"/>
                      </a:endParaRP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tc>
                  <a:txBody>
                    <a:bodyPr/>
                    <a:lstStyle/>
                    <a:p>
                      <a:pPr algn="l" fontAlgn="b">
                        <a:spcBef>
                          <a:spcPts val="0"/>
                        </a:spcBef>
                      </a:pPr>
                      <a:r>
                        <a:rPr lang="en-US" sz="1050" b="0" i="0" u="none" strike="noStrike">
                          <a:solidFill>
                            <a:srgbClr val="53565A"/>
                          </a:solidFill>
                          <a:effectLst/>
                          <a:latin typeface="Arial"/>
                          <a:cs typeface="Arial"/>
                        </a:rPr>
                        <a:t> </a:t>
                      </a: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9640">
                <a:tc gridSpan="2">
                  <a:txBody>
                    <a:bodyPr/>
                    <a:lstStyle/>
                    <a:p>
                      <a:pPr algn="ctr" fontAlgn="b">
                        <a:spcBef>
                          <a:spcPts val="0"/>
                        </a:spcBef>
                      </a:pPr>
                      <a:r>
                        <a:rPr lang="en-US" sz="1050" b="1" i="0" u="none" strike="noStrike">
                          <a:solidFill>
                            <a:schemeClr val="bg1"/>
                          </a:solidFill>
                          <a:effectLst/>
                          <a:latin typeface="Arial"/>
                          <a:cs typeface="Arial"/>
                        </a:rPr>
                        <a:t>RGGI Calculations</a:t>
                      </a:r>
                    </a:p>
                  </a:txBody>
                  <a:tcPr marL="72000" marR="72000" marT="0" marB="0" anchor="ctr">
                    <a:lnL w="12700" cap="flat" cmpd="sng" algn="ctr">
                      <a:solidFill>
                        <a:srgbClr val="0D6601"/>
                      </a:solidFill>
                      <a:prstDash val="solid"/>
                      <a:round/>
                      <a:headEnd type="none" w="med" len="med"/>
                      <a:tailEnd type="none" w="med" len="med"/>
                    </a:lnL>
                    <a:lnR w="12700" cap="flat" cmpd="sng" algn="ctr">
                      <a:solidFill>
                        <a:srgbClr val="0D6601"/>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0D6601"/>
                    </a:solidFill>
                  </a:tcPr>
                </a:tc>
                <a:tc hMerge="1">
                  <a:txBody>
                    <a:bodyPr/>
                    <a:lstStyle/>
                    <a:p>
                      <a:endParaRPr lang="en-US"/>
                    </a:p>
                  </a:txBody>
                  <a:tcPr/>
                </a:tc>
                <a:extLst>
                  <a:ext uri="{0D108BD9-81ED-4DB2-BD59-A6C34878D82A}">
                    <a16:rowId xmlns:a16="http://schemas.microsoft.com/office/drawing/2014/main" val="10005"/>
                  </a:ext>
                </a:extLst>
              </a:tr>
              <a:tr h="189640">
                <a:tc>
                  <a:txBody>
                    <a:bodyPr/>
                    <a:lstStyle/>
                    <a:p>
                      <a:pPr algn="l" fontAlgn="b">
                        <a:spcBef>
                          <a:spcPts val="0"/>
                        </a:spcBef>
                      </a:pPr>
                      <a:r>
                        <a:rPr lang="en-US" sz="1050" b="0" i="0" u="none" strike="noStrike">
                          <a:solidFill>
                            <a:srgbClr val="53565A"/>
                          </a:solidFill>
                          <a:effectLst/>
                          <a:latin typeface="Arial"/>
                          <a:cs typeface="Arial"/>
                        </a:rPr>
                        <a:t>Tons of CO2 Avoided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 251,259</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9640">
                <a:tc>
                  <a:txBody>
                    <a:bodyPr/>
                    <a:lstStyle/>
                    <a:p>
                      <a:pPr algn="l" fontAlgn="b">
                        <a:spcBef>
                          <a:spcPts val="0"/>
                        </a:spcBef>
                      </a:pPr>
                      <a:r>
                        <a:rPr lang="en-US" sz="1050" b="0" i="0" u="none" strike="noStrike">
                          <a:solidFill>
                            <a:srgbClr val="53565A"/>
                          </a:solidFill>
                          <a:effectLst/>
                          <a:latin typeface="Arial"/>
                          <a:cs typeface="Arial"/>
                        </a:rPr>
                        <a:t>CO2 Emissions Cost Saved/Ton of </a:t>
                      </a:r>
                      <a:r>
                        <a:rPr lang="en-US" sz="1050" b="1" i="0" u="none" strike="noStrike">
                          <a:solidFill>
                            <a:srgbClr val="03253E"/>
                          </a:solidFill>
                          <a:effectLst/>
                          <a:latin typeface="Arial"/>
                          <a:cs typeface="Arial"/>
                        </a:rPr>
                        <a:t>CoalSwitch</a:t>
                      </a:r>
                      <a:r>
                        <a:rPr lang="en-US" sz="1050" b="1" i="0" u="none" strike="noStrike" baseline="30000">
                          <a:solidFill>
                            <a:srgbClr val="03253E"/>
                          </a:solidFill>
                          <a:effectLst/>
                          <a:latin typeface="Arial"/>
                          <a:cs typeface="Arial"/>
                        </a:rPr>
                        <a:t>®</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$25.87</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9640">
                <a:tc>
                  <a:txBody>
                    <a:bodyPr/>
                    <a:lstStyle/>
                    <a:p>
                      <a:pPr algn="l" fontAlgn="b">
                        <a:spcBef>
                          <a:spcPts val="0"/>
                        </a:spcBef>
                      </a:pPr>
                      <a:r>
                        <a:rPr lang="en-US" sz="1050" b="0" i="0" u="none" strike="noStrike">
                          <a:solidFill>
                            <a:srgbClr val="53565A"/>
                          </a:solidFill>
                          <a:effectLst/>
                          <a:latin typeface="Arial"/>
                          <a:cs typeface="Arial"/>
                        </a:rPr>
                        <a:t>Cost of Emissions Avoided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$3,115,607.88</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5266">
                <a:tc>
                  <a:txBody>
                    <a:bodyPr/>
                    <a:lstStyle/>
                    <a:p>
                      <a:pPr algn="l" fontAlgn="b">
                        <a:spcBef>
                          <a:spcPts val="0"/>
                        </a:spcBef>
                      </a:pPr>
                      <a:r>
                        <a:rPr lang="en-US" sz="1050" b="0" i="0" u="none" strike="noStrike">
                          <a:solidFill>
                            <a:srgbClr val="53565A"/>
                          </a:solidFill>
                          <a:effectLst/>
                          <a:latin typeface="Arial"/>
                          <a:cs typeface="Arial"/>
                        </a:rPr>
                        <a:t> </a:t>
                      </a: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tc>
                  <a:txBody>
                    <a:bodyPr/>
                    <a:lstStyle/>
                    <a:p>
                      <a:pPr algn="l" fontAlgn="b">
                        <a:spcBef>
                          <a:spcPts val="0"/>
                        </a:spcBef>
                      </a:pPr>
                      <a:r>
                        <a:rPr lang="en-US" sz="1050" b="0" i="0" u="none" strike="noStrike">
                          <a:solidFill>
                            <a:srgbClr val="53565A"/>
                          </a:solidFill>
                          <a:effectLst/>
                          <a:latin typeface="Arial"/>
                          <a:cs typeface="Arial"/>
                        </a:rPr>
                        <a:t> </a:t>
                      </a: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9640">
                <a:tc gridSpan="2">
                  <a:txBody>
                    <a:bodyPr/>
                    <a:lstStyle/>
                    <a:p>
                      <a:pPr algn="ctr" fontAlgn="b">
                        <a:spcBef>
                          <a:spcPts val="0"/>
                        </a:spcBef>
                      </a:pPr>
                      <a:r>
                        <a:rPr lang="en-US" sz="1050" b="1" i="0" u="none" strike="noStrike">
                          <a:solidFill>
                            <a:schemeClr val="bg1"/>
                          </a:solidFill>
                          <a:effectLst/>
                          <a:latin typeface="Arial"/>
                          <a:cs typeface="Arial"/>
                        </a:rPr>
                        <a:t>REC Calculations</a:t>
                      </a:r>
                    </a:p>
                  </a:txBody>
                  <a:tcPr marL="72000" marR="72000" marT="0" marB="0" anchor="ctr">
                    <a:lnL w="12700" cap="flat" cmpd="sng" algn="ctr">
                      <a:solidFill>
                        <a:srgbClr val="0D6601"/>
                      </a:solidFill>
                      <a:prstDash val="solid"/>
                      <a:round/>
                      <a:headEnd type="none" w="med" len="med"/>
                      <a:tailEnd type="none" w="med" len="med"/>
                    </a:lnL>
                    <a:lnR w="12700" cap="flat" cmpd="sng" algn="ctr">
                      <a:solidFill>
                        <a:srgbClr val="0D6601"/>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0D6601"/>
                    </a:solidFill>
                  </a:tcPr>
                </a:tc>
                <a:tc hMerge="1">
                  <a:txBody>
                    <a:bodyPr/>
                    <a:lstStyle/>
                    <a:p>
                      <a:endParaRPr lang="en-US"/>
                    </a:p>
                  </a:txBody>
                  <a:tcPr/>
                </a:tc>
                <a:extLst>
                  <a:ext uri="{0D108BD9-81ED-4DB2-BD59-A6C34878D82A}">
                    <a16:rowId xmlns:a16="http://schemas.microsoft.com/office/drawing/2014/main" val="10010"/>
                  </a:ext>
                </a:extLst>
              </a:tr>
              <a:tr h="176997">
                <a:tc>
                  <a:txBody>
                    <a:bodyPr/>
                    <a:lstStyle/>
                    <a:p>
                      <a:pPr algn="l" fontAlgn="b">
                        <a:spcBef>
                          <a:spcPts val="0"/>
                        </a:spcBef>
                      </a:pPr>
                      <a:r>
                        <a:rPr lang="en-US" sz="1050" b="0" i="0" u="none" strike="noStrike">
                          <a:solidFill>
                            <a:srgbClr val="53565A"/>
                          </a:solidFill>
                          <a:effectLst/>
                          <a:latin typeface="Arial"/>
                          <a:cs typeface="Arial"/>
                        </a:rPr>
                        <a:t>MWh/Ton of </a:t>
                      </a:r>
                      <a:r>
                        <a:rPr lang="en-US" sz="1050" b="1" i="0" u="none" strike="noStrike">
                          <a:solidFill>
                            <a:srgbClr val="03253E"/>
                          </a:solidFill>
                          <a:effectLst/>
                          <a:latin typeface="Arial"/>
                          <a:cs typeface="Arial"/>
                        </a:rPr>
                        <a:t>CoalSwitch</a:t>
                      </a:r>
                      <a:r>
                        <a:rPr lang="en-US" sz="1050" b="1" i="0" u="none" strike="noStrike" baseline="30000">
                          <a:solidFill>
                            <a:srgbClr val="03253E"/>
                          </a:solidFill>
                          <a:effectLst/>
                          <a:latin typeface="Arial"/>
                          <a:cs typeface="Arial"/>
                        </a:rPr>
                        <a:t>®</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 1.45 </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9640">
                <a:tc>
                  <a:txBody>
                    <a:bodyPr/>
                    <a:lstStyle/>
                    <a:p>
                      <a:pPr algn="l" fontAlgn="b">
                        <a:spcBef>
                          <a:spcPts val="0"/>
                        </a:spcBef>
                      </a:pPr>
                      <a:r>
                        <a:rPr lang="en-US" sz="1050" b="0" i="0" u="none" strike="noStrike">
                          <a:solidFill>
                            <a:srgbClr val="53565A"/>
                          </a:solidFill>
                          <a:effectLst/>
                          <a:latin typeface="Arial"/>
                          <a:cs typeface="Arial"/>
                        </a:rPr>
                        <a:t>REC Revenue/Ton of </a:t>
                      </a:r>
                      <a:r>
                        <a:rPr lang="en-US" sz="1050" b="1" i="0" u="none" strike="noStrike">
                          <a:solidFill>
                            <a:srgbClr val="03253E"/>
                          </a:solidFill>
                          <a:effectLst/>
                          <a:latin typeface="Arial"/>
                          <a:cs typeface="Arial"/>
                        </a:rPr>
                        <a:t>CoalSwitch</a:t>
                      </a:r>
                      <a:r>
                        <a:rPr lang="en-US" sz="1050" b="1" i="0" u="none" strike="noStrike" baseline="30000">
                          <a:solidFill>
                            <a:srgbClr val="03253E"/>
                          </a:solidFill>
                          <a:effectLst/>
                          <a:latin typeface="Arial"/>
                          <a:cs typeface="Arial"/>
                        </a:rPr>
                        <a:t>®</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$49.45</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9640">
                <a:tc>
                  <a:txBody>
                    <a:bodyPr/>
                    <a:lstStyle/>
                    <a:p>
                      <a:pPr algn="l" fontAlgn="b">
                        <a:spcBef>
                          <a:spcPts val="0"/>
                        </a:spcBef>
                      </a:pPr>
                      <a:r>
                        <a:rPr lang="fi-FI" sz="1050" b="0" i="0" u="none" strike="noStrike">
                          <a:solidFill>
                            <a:srgbClr val="53565A"/>
                          </a:solidFill>
                          <a:effectLst/>
                          <a:latin typeface="Arial"/>
                          <a:cs typeface="Arial"/>
                        </a:rPr>
                        <a:t>Total REC Value</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3253E"/>
                          </a:solidFill>
                          <a:effectLst/>
                          <a:latin typeface="Arial"/>
                          <a:cs typeface="Arial"/>
                        </a:rPr>
                        <a:t>$5,956,800.00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9640">
                <a:tc>
                  <a:txBody>
                    <a:bodyPr/>
                    <a:lstStyle/>
                    <a:p>
                      <a:pPr algn="l" fontAlgn="b">
                        <a:spcBef>
                          <a:spcPts val="0"/>
                        </a:spcBef>
                      </a:pPr>
                      <a:r>
                        <a:rPr lang="en-US" sz="1050" b="0" i="0" u="none" strike="noStrike">
                          <a:solidFill>
                            <a:srgbClr val="53565A"/>
                          </a:solidFill>
                          <a:effectLst/>
                          <a:latin typeface="Arial"/>
                          <a:cs typeface="Arial"/>
                        </a:rPr>
                        <a:t> </a:t>
                      </a: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l" fontAlgn="b">
                        <a:spcBef>
                          <a:spcPts val="0"/>
                        </a:spcBef>
                      </a:pPr>
                      <a:r>
                        <a:rPr lang="en-US" sz="1050" b="0" i="0" u="none" strike="noStrike">
                          <a:solidFill>
                            <a:srgbClr val="53565A"/>
                          </a:solidFill>
                          <a:effectLst/>
                          <a:latin typeface="Arial"/>
                          <a:cs typeface="Arial"/>
                        </a:rPr>
                        <a:t> </a:t>
                      </a:r>
                    </a:p>
                  </a:txBody>
                  <a:tcPr marL="72000" marR="72000" marT="0" marB="0" anchor="ctr">
                    <a:lnL>
                      <a:noFill/>
                    </a:lnL>
                    <a:lnR>
                      <a:noFill/>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9640">
                <a:tc>
                  <a:txBody>
                    <a:bodyPr/>
                    <a:lstStyle/>
                    <a:p>
                      <a:pPr algn="l" fontAlgn="b">
                        <a:spcBef>
                          <a:spcPts val="0"/>
                        </a:spcBef>
                      </a:pPr>
                      <a:r>
                        <a:rPr lang="en-US" sz="1050" b="1" i="0" u="none" strike="noStrike">
                          <a:solidFill>
                            <a:srgbClr val="53565A"/>
                          </a:solidFill>
                          <a:effectLst/>
                          <a:latin typeface="Arial"/>
                          <a:cs typeface="Arial"/>
                        </a:rPr>
                        <a:t>Total Avoided RGGI Costs + REC Incentives</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spcBef>
                          <a:spcPts val="0"/>
                        </a:spcBef>
                      </a:pPr>
                      <a:r>
                        <a:rPr lang="en-US" sz="1050" b="1" i="0" u="none" strike="noStrike">
                          <a:solidFill>
                            <a:srgbClr val="0D6601"/>
                          </a:solidFill>
                          <a:effectLst/>
                          <a:latin typeface="Arial"/>
                          <a:cs typeface="Arial"/>
                        </a:rPr>
                        <a:t>$9,072,408 </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pic>
        <p:nvPicPr>
          <p:cNvPr id="42" name="Graphic 34">
            <a:extLst>
              <a:ext uri="{FF2B5EF4-FFF2-40B4-BE49-F238E27FC236}">
                <a16:creationId xmlns:a16="http://schemas.microsoft.com/office/drawing/2014/main" id="{CB29D720-6D3C-78DA-3331-236AF4572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594" y="648765"/>
            <a:ext cx="1870648" cy="338555"/>
          </a:xfrm>
          <a:prstGeom prst="rect">
            <a:avLst/>
          </a:prstGeom>
        </p:spPr>
      </p:pic>
      <p:sp>
        <p:nvSpPr>
          <p:cNvPr id="3" name="Rectangle: Rounded Corners 2">
            <a:extLst>
              <a:ext uri="{FF2B5EF4-FFF2-40B4-BE49-F238E27FC236}">
                <a16:creationId xmlns:a16="http://schemas.microsoft.com/office/drawing/2014/main" id="{FD33A528-01E6-396F-8F31-AF9C4D2A7A8D}"/>
              </a:ext>
            </a:extLst>
          </p:cNvPr>
          <p:cNvSpPr/>
          <p:nvPr/>
        </p:nvSpPr>
        <p:spPr>
          <a:xfrm>
            <a:off x="2981685" y="652389"/>
            <a:ext cx="1418421" cy="333375"/>
          </a:xfrm>
          <a:prstGeom prst="roundRect">
            <a:avLst>
              <a:gd name="adj" fmla="val 20698"/>
            </a:avLst>
          </a:prstGeom>
          <a:solidFill>
            <a:srgbClr val="49CA0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object 2"/>
          <p:cNvSpPr txBox="1"/>
          <p:nvPr/>
        </p:nvSpPr>
        <p:spPr>
          <a:xfrm>
            <a:off x="3115711" y="682636"/>
            <a:ext cx="1165044" cy="243656"/>
          </a:xfrm>
          <a:prstGeom prst="rect">
            <a:avLst/>
          </a:prstGeom>
        </p:spPr>
        <p:txBody>
          <a:bodyPr vert="horz" wrap="square" lIns="0" tIns="12700" rIns="0" bIns="0" rtlCol="0">
            <a:spAutoFit/>
          </a:bodyPr>
          <a:lstStyle/>
          <a:p>
            <a:pPr algn="ctr"/>
            <a:r>
              <a:rPr lang="en-US" altLang="en-US" sz="1500" b="1" dirty="0">
                <a:solidFill>
                  <a:schemeClr val="bg1"/>
                </a:solidFill>
                <a:latin typeface="Arial"/>
                <a:cs typeface="Arial"/>
              </a:rPr>
              <a:t>50% Blend</a:t>
            </a:r>
            <a:r>
              <a:rPr lang="en-US" altLang="en-US" sz="1500" b="1" spc="-300" dirty="0">
                <a:solidFill>
                  <a:schemeClr val="bg1"/>
                </a:solidFill>
                <a:latin typeface="Arial"/>
                <a:cs typeface="Arial"/>
              </a:rPr>
              <a:t> </a:t>
            </a:r>
            <a:r>
              <a:rPr lang="en-US" altLang="en-US" sz="1500" spc="-300" baseline="30000" dirty="0">
                <a:solidFill>
                  <a:schemeClr val="bg1"/>
                </a:solidFill>
                <a:latin typeface="Arial"/>
                <a:cs typeface="Arial"/>
              </a:rPr>
              <a:t>*</a:t>
            </a:r>
            <a:endParaRPr lang="en-GB" altLang="en-US" sz="1500" spc="-300" baseline="30000" dirty="0">
              <a:solidFill>
                <a:schemeClr val="bg1"/>
              </a:solidFill>
              <a:latin typeface="Arial"/>
              <a:cs typeface="Arial"/>
            </a:endParaRPr>
          </a:p>
        </p:txBody>
      </p:sp>
      <p:sp>
        <p:nvSpPr>
          <p:cNvPr id="5" name="TextBox 4">
            <a:extLst>
              <a:ext uri="{FF2B5EF4-FFF2-40B4-BE49-F238E27FC236}">
                <a16:creationId xmlns:a16="http://schemas.microsoft.com/office/drawing/2014/main" id="{09A8BB0F-A0A5-01A3-6057-601929296F82}"/>
              </a:ext>
            </a:extLst>
          </p:cNvPr>
          <p:cNvSpPr txBox="1"/>
          <p:nvPr/>
        </p:nvSpPr>
        <p:spPr>
          <a:xfrm>
            <a:off x="4866448" y="678322"/>
            <a:ext cx="3782597" cy="323165"/>
          </a:xfrm>
          <a:prstGeom prst="rect">
            <a:avLst/>
          </a:prstGeom>
          <a:noFill/>
        </p:spPr>
        <p:txBody>
          <a:bodyPr wrap="square" rtlCol="0">
            <a:spAutoFit/>
          </a:bodyPr>
          <a:lstStyle/>
          <a:p>
            <a:r>
              <a:rPr lang="en-US" sz="1500" b="1" dirty="0">
                <a:solidFill>
                  <a:srgbClr val="595959"/>
                </a:solidFill>
                <a:latin typeface="Arial"/>
                <a:cs typeface="Arial"/>
              </a:rPr>
              <a:t>Potential Cost Reductions + Incentives</a:t>
            </a:r>
          </a:p>
        </p:txBody>
      </p:sp>
      <p:sp>
        <p:nvSpPr>
          <p:cNvPr id="24" name="object 2"/>
          <p:cNvSpPr txBox="1"/>
          <p:nvPr/>
        </p:nvSpPr>
        <p:spPr>
          <a:xfrm>
            <a:off x="6710008" y="3983479"/>
            <a:ext cx="1832083" cy="135935"/>
          </a:xfrm>
          <a:prstGeom prst="rect">
            <a:avLst/>
          </a:prstGeom>
        </p:spPr>
        <p:txBody>
          <a:bodyPr vert="horz" wrap="square" lIns="0" tIns="12700" rIns="0" bIns="0" rtlCol="0">
            <a:spAutoFit/>
          </a:bodyPr>
          <a:lstStyle/>
          <a:p>
            <a:pPr algn="r"/>
            <a:r>
              <a:rPr lang="en-US" altLang="en-US" sz="800">
                <a:solidFill>
                  <a:srgbClr val="595959"/>
                </a:solidFill>
                <a:latin typeface="Arial"/>
                <a:cs typeface="Arial"/>
              </a:rPr>
              <a:t>*Assumes coal/50% CoalSwitch</a:t>
            </a:r>
            <a:r>
              <a:rPr lang="en-US" altLang="en-US" sz="800" baseline="30000">
                <a:solidFill>
                  <a:srgbClr val="595959"/>
                </a:solidFill>
                <a:latin typeface="Arial"/>
                <a:cs typeface="Arial"/>
              </a:rPr>
              <a:t>®</a:t>
            </a:r>
            <a:r>
              <a:rPr lang="en-US" altLang="en-US" sz="800">
                <a:solidFill>
                  <a:srgbClr val="595959"/>
                </a:solidFill>
                <a:latin typeface="Arial"/>
                <a:cs typeface="Arial"/>
              </a:rPr>
              <a:t> blend</a:t>
            </a:r>
            <a:endParaRPr lang="en-GB" altLang="en-US" sz="800">
              <a:solidFill>
                <a:srgbClr val="595959"/>
              </a:solidFill>
              <a:latin typeface="Arial"/>
              <a:cs typeface="Arial"/>
            </a:endParaRPr>
          </a:p>
        </p:txBody>
      </p:sp>
    </p:spTree>
    <p:extLst>
      <p:ext uri="{BB962C8B-B14F-4D97-AF65-F5344CB8AC3E}">
        <p14:creationId xmlns:p14="http://schemas.microsoft.com/office/powerpoint/2010/main" val="185219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5" name="Straight Connector 4"/>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6" name="Picture 5" descr="AEG_full colo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7" name="object 2"/>
          <p:cNvSpPr txBox="1"/>
          <p:nvPr/>
        </p:nvSpPr>
        <p:spPr>
          <a:xfrm>
            <a:off x="2876244" y="192260"/>
            <a:ext cx="5942041" cy="228268"/>
          </a:xfrm>
          <a:prstGeom prst="rect">
            <a:avLst/>
          </a:prstGeom>
        </p:spPr>
        <p:txBody>
          <a:bodyPr vert="horz" wrap="square" lIns="0" tIns="12700" rIns="0" bIns="0" rtlCol="0">
            <a:spAutoFit/>
          </a:bodyPr>
          <a:lstStyle/>
          <a:p>
            <a:pPr algn="r"/>
            <a:r>
              <a:rPr lang="en-US" altLang="en-US" sz="1400" b="1" dirty="0">
                <a:solidFill>
                  <a:srgbClr val="595959"/>
                </a:solidFill>
                <a:latin typeface="Arial"/>
                <a:cs typeface="Arial"/>
              </a:rPr>
              <a:t>Our Future Markets</a:t>
            </a:r>
            <a:endParaRPr lang="en-GB" altLang="en-US" sz="1400" b="1" dirty="0">
              <a:solidFill>
                <a:srgbClr val="595959"/>
              </a:solidFill>
              <a:latin typeface="Arial"/>
              <a:cs typeface="Arial"/>
            </a:endParaRPr>
          </a:p>
        </p:txBody>
      </p:sp>
      <p:sp>
        <p:nvSpPr>
          <p:cNvPr id="10" name="Rectangle 9"/>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P11</a:t>
            </a:r>
          </a:p>
        </p:txBody>
      </p:sp>
      <p:pic>
        <p:nvPicPr>
          <p:cNvPr id="13" name="Picture 12" descr="AEG_white text-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14"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15" name="Rectangle 14">
            <a:extLst>
              <a:ext uri="{FF2B5EF4-FFF2-40B4-BE49-F238E27FC236}">
                <a16:creationId xmlns:a16="http://schemas.microsoft.com/office/drawing/2014/main" id="{76ACE52C-D756-44F8-BEAA-4A2FD3478DB7}"/>
              </a:ext>
            </a:extLst>
          </p:cNvPr>
          <p:cNvSpPr/>
          <p:nvPr/>
        </p:nvSpPr>
        <p:spPr>
          <a:xfrm>
            <a:off x="5376040" y="735776"/>
            <a:ext cx="3087111" cy="3864376"/>
          </a:xfrm>
          <a:prstGeom prst="rect">
            <a:avLst/>
          </a:prstGeom>
          <a:solidFill>
            <a:schemeClr val="accent6">
              <a:lumMod val="20000"/>
              <a:lumOff val="8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C9BBA32-286B-4B74-9857-6F8D37AB866C}"/>
              </a:ext>
            </a:extLst>
          </p:cNvPr>
          <p:cNvSpPr txBox="1"/>
          <p:nvPr/>
        </p:nvSpPr>
        <p:spPr>
          <a:xfrm>
            <a:off x="5460669" y="1400098"/>
            <a:ext cx="2977412" cy="3090975"/>
          </a:xfrm>
          <a:prstGeom prst="rect">
            <a:avLst/>
          </a:prstGeom>
          <a:noFill/>
        </p:spPr>
        <p:txBody>
          <a:bodyPr wrap="square" rtlCol="0">
            <a:spAutoFit/>
          </a:bodyPr>
          <a:lstStyle/>
          <a:p>
            <a:pPr marL="171450" indent="-171450">
              <a:lnSpc>
                <a:spcPct val="110000"/>
              </a:lnSpc>
              <a:spcAft>
                <a:spcPts val="1000"/>
              </a:spcAft>
              <a:buClr>
                <a:srgbClr val="03253E"/>
              </a:buClr>
              <a:buFont typeface="Arial"/>
              <a:buChar char="•"/>
            </a:pPr>
            <a:r>
              <a:rPr lang="en-GB" sz="1050" dirty="0">
                <a:solidFill>
                  <a:srgbClr val="53565A"/>
                </a:solidFill>
                <a:latin typeface="Arial" panose="020B0604020202020204" pitchFamily="34" charset="0"/>
                <a:cs typeface="Arial" panose="020B0604020202020204" pitchFamily="34" charset="0"/>
              </a:rPr>
              <a:t>AEG is in active sales discussions with companies (both large &amp; SME) in each of these sectors.</a:t>
            </a:r>
          </a:p>
          <a:p>
            <a:pPr marL="171450" indent="-171450">
              <a:lnSpc>
                <a:spcPct val="110000"/>
              </a:lnSpc>
              <a:spcAft>
                <a:spcPts val="1000"/>
              </a:spcAft>
              <a:buClr>
                <a:srgbClr val="03253E"/>
              </a:buClr>
              <a:buFont typeface="Arial"/>
              <a:buChar char="•"/>
            </a:pPr>
            <a:r>
              <a:rPr lang="en-GB" sz="1050" dirty="0">
                <a:solidFill>
                  <a:srgbClr val="53565A"/>
                </a:solidFill>
                <a:latin typeface="Arial" panose="020B0604020202020204" pitchFamily="34" charset="0"/>
                <a:cs typeface="Arial" panose="020B0604020202020204" pitchFamily="34" charset="0"/>
              </a:rPr>
              <a:t>Established process to deliver smaller quantities at outset, testing in a facility and then leading to long term supply contracts.</a:t>
            </a:r>
          </a:p>
          <a:p>
            <a:pPr marL="171450" indent="-171450">
              <a:lnSpc>
                <a:spcPct val="110000"/>
              </a:lnSpc>
              <a:spcAft>
                <a:spcPts val="1000"/>
              </a:spcAft>
              <a:buClr>
                <a:srgbClr val="03253E"/>
              </a:buClr>
              <a:buFont typeface="Arial"/>
              <a:buChar char="•"/>
            </a:pPr>
            <a:r>
              <a:rPr lang="en-GB" sz="1050" dirty="0">
                <a:solidFill>
                  <a:srgbClr val="53565A"/>
                </a:solidFill>
                <a:latin typeface="Arial" panose="020B0604020202020204" pitchFamily="34" charset="0"/>
                <a:cs typeface="Arial" panose="020B0604020202020204" pitchFamily="34" charset="0"/>
              </a:rPr>
              <a:t>Focused on future customers both internationally and establishing use in USA within existing infrastructure</a:t>
            </a:r>
          </a:p>
          <a:p>
            <a:pPr marL="171450" indent="-171450">
              <a:lnSpc>
                <a:spcPct val="110000"/>
              </a:lnSpc>
              <a:spcAft>
                <a:spcPts val="1000"/>
              </a:spcAft>
              <a:buClr>
                <a:srgbClr val="03253E"/>
              </a:buClr>
              <a:buFont typeface="Arial"/>
              <a:buChar char="•"/>
            </a:pPr>
            <a:r>
              <a:rPr lang="en-GB" sz="1050" dirty="0">
                <a:solidFill>
                  <a:srgbClr val="53565A"/>
                </a:solidFill>
                <a:latin typeface="Arial" panose="020B0604020202020204" pitchFamily="34" charset="0"/>
                <a:cs typeface="Arial" panose="020B0604020202020204" pitchFamily="34" charset="0"/>
              </a:rPr>
              <a:t>Targeting customers and industries with a corporate commitment for ESG</a:t>
            </a:r>
          </a:p>
          <a:p>
            <a:pPr marL="171450" indent="-171450">
              <a:lnSpc>
                <a:spcPct val="110000"/>
              </a:lnSpc>
              <a:spcAft>
                <a:spcPts val="1000"/>
              </a:spcAft>
              <a:buClr>
                <a:srgbClr val="03253E"/>
              </a:buClr>
              <a:buFont typeface="Arial"/>
              <a:buChar char="•"/>
            </a:pPr>
            <a:r>
              <a:rPr lang="en-GB" altLang="en-US" sz="1050" dirty="0">
                <a:solidFill>
                  <a:srgbClr val="53565A"/>
                </a:solidFill>
                <a:latin typeface="Arial" panose="020B0604020202020204" pitchFamily="34" charset="0"/>
                <a:cs typeface="Arial" panose="020B0604020202020204" pitchFamily="34" charset="0"/>
              </a:rPr>
              <a:t>Identifying customers that would benefit from seamless change from white pellets</a:t>
            </a:r>
            <a:br>
              <a:rPr lang="en-GB" altLang="en-US" sz="1050" dirty="0">
                <a:solidFill>
                  <a:srgbClr val="53565A"/>
                </a:solidFill>
                <a:latin typeface="Arial" panose="020B0604020202020204" pitchFamily="34" charset="0"/>
                <a:cs typeface="Arial" panose="020B0604020202020204" pitchFamily="34" charset="0"/>
              </a:rPr>
            </a:br>
            <a:r>
              <a:rPr lang="en-GB" altLang="en-US" sz="1050" dirty="0">
                <a:solidFill>
                  <a:srgbClr val="53565A"/>
                </a:solidFill>
                <a:latin typeface="Arial" panose="020B0604020202020204" pitchFamily="34" charset="0"/>
                <a:cs typeface="Arial" panose="020B0604020202020204" pitchFamily="34" charset="0"/>
              </a:rPr>
              <a:t>to black pellets</a:t>
            </a:r>
            <a:endParaRPr lang="en-GB" altLang="en-US" sz="1050" dirty="0">
              <a:solidFill>
                <a:srgbClr val="53565A"/>
              </a:solidFill>
              <a:latin typeface="Arial"/>
              <a:cs typeface="Arial"/>
            </a:endParaRPr>
          </a:p>
        </p:txBody>
      </p:sp>
      <p:sp>
        <p:nvSpPr>
          <p:cNvPr id="17" name="TextBox 16">
            <a:extLst>
              <a:ext uri="{FF2B5EF4-FFF2-40B4-BE49-F238E27FC236}">
                <a16:creationId xmlns:a16="http://schemas.microsoft.com/office/drawing/2014/main" id="{58D7AA23-2E7F-494A-A197-F3EE76B03E72}"/>
              </a:ext>
            </a:extLst>
          </p:cNvPr>
          <p:cNvSpPr txBox="1"/>
          <p:nvPr/>
        </p:nvSpPr>
        <p:spPr>
          <a:xfrm>
            <a:off x="5541600" y="830270"/>
            <a:ext cx="2896484" cy="503728"/>
          </a:xfrm>
          <a:prstGeom prst="rect">
            <a:avLst/>
          </a:prstGeom>
          <a:noFill/>
        </p:spPr>
        <p:txBody>
          <a:bodyPr wrap="square" lIns="0" tIns="0" rIns="0" bIns="0" rtlCol="0">
            <a:spAutoFit/>
          </a:bodyPr>
          <a:lstStyle/>
          <a:p>
            <a:pPr>
              <a:lnSpc>
                <a:spcPct val="110000"/>
              </a:lnSpc>
              <a:spcAft>
                <a:spcPts val="600"/>
              </a:spcAft>
            </a:pPr>
            <a:r>
              <a:rPr lang="en-US" sz="1400" b="1" dirty="0">
                <a:solidFill>
                  <a:srgbClr val="595959"/>
                </a:solidFill>
                <a:latin typeface="Arial"/>
                <a:cs typeface="Arial"/>
              </a:rPr>
              <a:t>How are we marketing  </a:t>
            </a:r>
            <a:r>
              <a:rPr lang="en-US" sz="1600" b="1" dirty="0">
                <a:solidFill>
                  <a:srgbClr val="03253E"/>
                </a:solidFill>
                <a:latin typeface="Arial"/>
                <a:cs typeface="Arial"/>
              </a:rPr>
              <a:t>CoalSwitch</a:t>
            </a:r>
            <a:r>
              <a:rPr lang="en-US" sz="1600" b="1" baseline="30000" dirty="0">
                <a:solidFill>
                  <a:srgbClr val="03253E"/>
                </a:solidFill>
                <a:latin typeface="Arial"/>
                <a:cs typeface="Arial"/>
              </a:rPr>
              <a:t>® </a:t>
            </a:r>
            <a:r>
              <a:rPr lang="en-US" sz="1600" b="1" dirty="0">
                <a:solidFill>
                  <a:srgbClr val="595959"/>
                </a:solidFill>
                <a:latin typeface="Arial"/>
                <a:cs typeface="Arial"/>
              </a:rPr>
              <a:t>?</a:t>
            </a:r>
          </a:p>
        </p:txBody>
      </p:sp>
      <p:sp>
        <p:nvSpPr>
          <p:cNvPr id="18" name="Right Arrow Callout 17"/>
          <p:cNvSpPr/>
          <p:nvPr/>
        </p:nvSpPr>
        <p:spPr>
          <a:xfrm>
            <a:off x="4085854" y="745758"/>
            <a:ext cx="1191959" cy="2983362"/>
          </a:xfrm>
          <a:prstGeom prst="rightArrowCallout">
            <a:avLst>
              <a:gd name="adj1" fmla="val 25000"/>
              <a:gd name="adj2" fmla="val 31271"/>
              <a:gd name="adj3" fmla="val 34203"/>
              <a:gd name="adj4" fmla="val 49026"/>
            </a:avLst>
          </a:prstGeom>
          <a:noFill/>
          <a:ln w="12700" cmpd="sng">
            <a:solidFill>
              <a:srgbClr val="03253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flipH="1">
            <a:off x="4035838" y="680219"/>
            <a:ext cx="184975" cy="31220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6C7EF7D-9AFF-2C75-3920-33DB076B0D83}"/>
              </a:ext>
            </a:extLst>
          </p:cNvPr>
          <p:cNvSpPr txBox="1"/>
          <p:nvPr/>
        </p:nvSpPr>
        <p:spPr>
          <a:xfrm>
            <a:off x="3344727" y="2360518"/>
            <a:ext cx="1133484" cy="523220"/>
          </a:xfrm>
          <a:prstGeom prst="rect">
            <a:avLst/>
          </a:prstGeom>
          <a:noFill/>
        </p:spPr>
        <p:txBody>
          <a:bodyPr wrap="square" rtlCol="0">
            <a:spAutoFit/>
          </a:bodyPr>
          <a:lstStyle/>
          <a:p>
            <a:r>
              <a:rPr lang="en-US" sz="1400" b="1" dirty="0">
                <a:solidFill>
                  <a:srgbClr val="03253E"/>
                </a:solidFill>
                <a:latin typeface="Arial"/>
                <a:cs typeface="Arial"/>
              </a:rPr>
              <a:t>Power Generation</a:t>
            </a:r>
          </a:p>
        </p:txBody>
      </p:sp>
      <p:sp>
        <p:nvSpPr>
          <p:cNvPr id="21" name="TextBox 20">
            <a:extLst>
              <a:ext uri="{FF2B5EF4-FFF2-40B4-BE49-F238E27FC236}">
                <a16:creationId xmlns:a16="http://schemas.microsoft.com/office/drawing/2014/main" id="{B6C7EF7D-9AFF-2C75-3920-33DB076B0D83}"/>
              </a:ext>
            </a:extLst>
          </p:cNvPr>
          <p:cNvSpPr txBox="1"/>
          <p:nvPr/>
        </p:nvSpPr>
        <p:spPr>
          <a:xfrm>
            <a:off x="3344728" y="1720384"/>
            <a:ext cx="994331" cy="307777"/>
          </a:xfrm>
          <a:prstGeom prst="rect">
            <a:avLst/>
          </a:prstGeom>
          <a:noFill/>
        </p:spPr>
        <p:txBody>
          <a:bodyPr wrap="square" rtlCol="0">
            <a:spAutoFit/>
          </a:bodyPr>
          <a:lstStyle/>
          <a:p>
            <a:r>
              <a:rPr lang="en-US" sz="1400" b="1" dirty="0">
                <a:solidFill>
                  <a:srgbClr val="03253E"/>
                </a:solidFill>
                <a:latin typeface="Arial"/>
                <a:cs typeface="Arial"/>
              </a:rPr>
              <a:t>Cement</a:t>
            </a:r>
          </a:p>
        </p:txBody>
      </p:sp>
      <p:sp>
        <p:nvSpPr>
          <p:cNvPr id="22" name="TextBox 21">
            <a:extLst>
              <a:ext uri="{FF2B5EF4-FFF2-40B4-BE49-F238E27FC236}">
                <a16:creationId xmlns:a16="http://schemas.microsoft.com/office/drawing/2014/main" id="{B6C7EF7D-9AFF-2C75-3920-33DB076B0D83}"/>
              </a:ext>
            </a:extLst>
          </p:cNvPr>
          <p:cNvSpPr txBox="1"/>
          <p:nvPr/>
        </p:nvSpPr>
        <p:spPr>
          <a:xfrm>
            <a:off x="3344728" y="993435"/>
            <a:ext cx="1342355" cy="307777"/>
          </a:xfrm>
          <a:prstGeom prst="rect">
            <a:avLst/>
          </a:prstGeom>
          <a:noFill/>
        </p:spPr>
        <p:txBody>
          <a:bodyPr wrap="square" rtlCol="0">
            <a:spAutoFit/>
          </a:bodyPr>
          <a:lstStyle/>
          <a:p>
            <a:r>
              <a:rPr lang="en-US" sz="1400" b="1" dirty="0">
                <a:solidFill>
                  <a:srgbClr val="03253E"/>
                </a:solidFill>
                <a:latin typeface="Arial"/>
                <a:cs typeface="Arial"/>
              </a:rPr>
              <a:t>Pulp &amp; Paper</a:t>
            </a:r>
          </a:p>
        </p:txBody>
      </p:sp>
      <p:sp>
        <p:nvSpPr>
          <p:cNvPr id="23" name="TextBox 22">
            <a:extLst>
              <a:ext uri="{FF2B5EF4-FFF2-40B4-BE49-F238E27FC236}">
                <a16:creationId xmlns:a16="http://schemas.microsoft.com/office/drawing/2014/main" id="{B6C7EF7D-9AFF-2C75-3920-33DB076B0D83}"/>
              </a:ext>
            </a:extLst>
          </p:cNvPr>
          <p:cNvSpPr txBox="1"/>
          <p:nvPr/>
        </p:nvSpPr>
        <p:spPr>
          <a:xfrm>
            <a:off x="3344727" y="3211043"/>
            <a:ext cx="907326" cy="307777"/>
          </a:xfrm>
          <a:prstGeom prst="rect">
            <a:avLst/>
          </a:prstGeom>
          <a:noFill/>
        </p:spPr>
        <p:txBody>
          <a:bodyPr wrap="square" rtlCol="0">
            <a:spAutoFit/>
          </a:bodyPr>
          <a:lstStyle/>
          <a:p>
            <a:r>
              <a:rPr lang="en-US" sz="1400" b="1" dirty="0">
                <a:solidFill>
                  <a:srgbClr val="03253E"/>
                </a:solidFill>
                <a:latin typeface="Arial"/>
                <a:cs typeface="Arial"/>
              </a:rPr>
              <a:t>Steel</a:t>
            </a:r>
          </a:p>
        </p:txBody>
      </p:sp>
      <p:pic>
        <p:nvPicPr>
          <p:cNvPr id="24" name="Picture 23" descr="CoalSwitchSack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9727" y="3931496"/>
            <a:ext cx="1128670" cy="648753"/>
          </a:xfrm>
          <a:prstGeom prst="rect">
            <a:avLst/>
          </a:prstGeom>
        </p:spPr>
      </p:pic>
      <p:pic>
        <p:nvPicPr>
          <p:cNvPr id="25" name="Picture 24" descr="SteelFurnac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1358" y="3025606"/>
            <a:ext cx="1127415" cy="652588"/>
          </a:xfrm>
          <a:prstGeom prst="rect">
            <a:avLst/>
          </a:prstGeom>
        </p:spPr>
      </p:pic>
      <p:pic>
        <p:nvPicPr>
          <p:cNvPr id="26" name="Picture 25" descr="coalpoweredplanteemshave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1358" y="2285793"/>
            <a:ext cx="1126842" cy="652301"/>
          </a:xfrm>
          <a:prstGeom prst="rect">
            <a:avLst/>
          </a:prstGeom>
        </p:spPr>
      </p:pic>
      <p:pic>
        <p:nvPicPr>
          <p:cNvPr id="27" name="Picture 26" descr="A picture containing sky, outdoor, building, factory&#10;&#10;Description automatically generated">
            <a:extLst>
              <a:ext uri="{FF2B5EF4-FFF2-40B4-BE49-F238E27FC236}">
                <a16:creationId xmlns:a16="http://schemas.microsoft.com/office/drawing/2014/main" id="{BBF992C4-D990-5E11-365B-17871B47F8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71438" y="1546267"/>
            <a:ext cx="1126645" cy="652014"/>
          </a:xfrm>
          <a:prstGeom prst="rect">
            <a:avLst/>
          </a:prstGeom>
        </p:spPr>
      </p:pic>
      <p:pic>
        <p:nvPicPr>
          <p:cNvPr id="28" name="Picture 27" descr="PulpAndPaperMill.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69835" y="803720"/>
            <a:ext cx="1130124" cy="655035"/>
          </a:xfrm>
          <a:prstGeom prst="rect">
            <a:avLst/>
          </a:prstGeom>
        </p:spPr>
      </p:pic>
      <p:sp>
        <p:nvSpPr>
          <p:cNvPr id="29" name="Right Arrow Callout 28"/>
          <p:cNvSpPr/>
          <p:nvPr/>
        </p:nvSpPr>
        <p:spPr>
          <a:xfrm>
            <a:off x="4085854" y="3882467"/>
            <a:ext cx="1191959" cy="714025"/>
          </a:xfrm>
          <a:prstGeom prst="rightArrowCallout">
            <a:avLst>
              <a:gd name="adj1" fmla="val 38863"/>
              <a:gd name="adj2" fmla="val 50000"/>
              <a:gd name="adj3" fmla="val 56537"/>
              <a:gd name="adj4" fmla="val 49026"/>
            </a:avLst>
          </a:prstGeom>
          <a:noFill/>
          <a:ln w="12700" cmpd="sng">
            <a:solidFill>
              <a:srgbClr val="03253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flipH="1">
            <a:off x="4035838" y="3866780"/>
            <a:ext cx="184975" cy="7472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24307D0-C464-4546-0FA3-DD68B56AECDC}"/>
              </a:ext>
            </a:extLst>
          </p:cNvPr>
          <p:cNvSpPr txBox="1"/>
          <p:nvPr/>
        </p:nvSpPr>
        <p:spPr>
          <a:xfrm>
            <a:off x="3344727" y="4068005"/>
            <a:ext cx="1228721" cy="307777"/>
          </a:xfrm>
          <a:prstGeom prst="rect">
            <a:avLst/>
          </a:prstGeom>
          <a:noFill/>
        </p:spPr>
        <p:txBody>
          <a:bodyPr wrap="square" rtlCol="0">
            <a:spAutoFit/>
          </a:bodyPr>
          <a:lstStyle/>
          <a:p>
            <a:r>
              <a:rPr lang="en-US" sz="1400" b="1" dirty="0">
                <a:solidFill>
                  <a:srgbClr val="03253E"/>
                </a:solidFill>
                <a:latin typeface="Arial"/>
                <a:cs typeface="Arial"/>
              </a:rPr>
              <a:t>Retail Sales</a:t>
            </a:r>
          </a:p>
        </p:txBody>
      </p:sp>
      <p:sp>
        <p:nvSpPr>
          <p:cNvPr id="32" name="TextBox 31">
            <a:extLst>
              <a:ext uri="{FF2B5EF4-FFF2-40B4-BE49-F238E27FC236}">
                <a16:creationId xmlns:a16="http://schemas.microsoft.com/office/drawing/2014/main" id="{B6C7EF7D-9AFF-2C75-3920-33DB076B0D83}"/>
              </a:ext>
            </a:extLst>
          </p:cNvPr>
          <p:cNvSpPr txBox="1"/>
          <p:nvPr/>
        </p:nvSpPr>
        <p:spPr>
          <a:xfrm>
            <a:off x="436762" y="2080707"/>
            <a:ext cx="1589073" cy="307777"/>
          </a:xfrm>
          <a:prstGeom prst="rect">
            <a:avLst/>
          </a:prstGeom>
          <a:noFill/>
        </p:spPr>
        <p:txBody>
          <a:bodyPr wrap="square" rtlCol="0">
            <a:spAutoFit/>
          </a:bodyPr>
          <a:lstStyle/>
          <a:p>
            <a:pPr algn="r"/>
            <a:r>
              <a:rPr lang="en-US" sz="1400" b="1" dirty="0">
                <a:solidFill>
                  <a:srgbClr val="03253E"/>
                </a:solidFill>
                <a:latin typeface="Arial"/>
                <a:cs typeface="Arial"/>
              </a:rPr>
              <a:t>INDUSTRIALS</a:t>
            </a:r>
          </a:p>
        </p:txBody>
      </p:sp>
      <p:sp>
        <p:nvSpPr>
          <p:cNvPr id="34" name="TextBox 33">
            <a:extLst>
              <a:ext uri="{FF2B5EF4-FFF2-40B4-BE49-F238E27FC236}">
                <a16:creationId xmlns:a16="http://schemas.microsoft.com/office/drawing/2014/main" id="{B6C7EF7D-9AFF-2C75-3920-33DB076B0D83}"/>
              </a:ext>
            </a:extLst>
          </p:cNvPr>
          <p:cNvSpPr txBox="1"/>
          <p:nvPr/>
        </p:nvSpPr>
        <p:spPr>
          <a:xfrm>
            <a:off x="188942" y="3991447"/>
            <a:ext cx="1836894" cy="523220"/>
          </a:xfrm>
          <a:prstGeom prst="rect">
            <a:avLst/>
          </a:prstGeom>
          <a:noFill/>
        </p:spPr>
        <p:txBody>
          <a:bodyPr wrap="square" rtlCol="0">
            <a:spAutoFit/>
          </a:bodyPr>
          <a:lstStyle/>
          <a:p>
            <a:pPr algn="r"/>
            <a:r>
              <a:rPr lang="en-US" sz="1400" b="1" dirty="0">
                <a:solidFill>
                  <a:srgbClr val="03253E"/>
                </a:solidFill>
                <a:latin typeface="Arial"/>
                <a:cs typeface="Arial"/>
              </a:rPr>
              <a:t>HEATING</a:t>
            </a:r>
            <a:br>
              <a:rPr lang="en-US" sz="1400" b="1" dirty="0">
                <a:solidFill>
                  <a:srgbClr val="03253E"/>
                </a:solidFill>
                <a:latin typeface="Arial"/>
                <a:cs typeface="Arial"/>
              </a:rPr>
            </a:br>
            <a:r>
              <a:rPr lang="en-US" sz="1400" b="1" dirty="0">
                <a:solidFill>
                  <a:srgbClr val="03253E"/>
                </a:solidFill>
                <a:latin typeface="Arial"/>
                <a:cs typeface="Arial"/>
              </a:rPr>
              <a:t>PELLET MARKET</a:t>
            </a:r>
          </a:p>
        </p:txBody>
      </p:sp>
    </p:spTree>
    <p:extLst>
      <p:ext uri="{BB962C8B-B14F-4D97-AF65-F5344CB8AC3E}">
        <p14:creationId xmlns:p14="http://schemas.microsoft.com/office/powerpoint/2010/main" val="254260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3">
            <a:extLst>
              <a:ext uri="{FF2B5EF4-FFF2-40B4-BE49-F238E27FC236}">
                <a16:creationId xmlns:a16="http://schemas.microsoft.com/office/drawing/2014/main" id="{F2427CF2-A82B-4654-823C-F709BB69BCC8}"/>
              </a:ext>
            </a:extLst>
          </p:cNvPr>
          <p:cNvSpPr txBox="1"/>
          <p:nvPr/>
        </p:nvSpPr>
        <p:spPr>
          <a:xfrm>
            <a:off x="1130434" y="2066894"/>
            <a:ext cx="1292284" cy="369332"/>
          </a:xfrm>
          <a:prstGeom prst="rect">
            <a:avLst/>
          </a:prstGeom>
          <a:noFill/>
        </p:spPr>
        <p:txBody>
          <a:bodyPr wrap="square" rtlCol="0">
            <a:spAutoFit/>
          </a:bodyPr>
          <a:lstStyle/>
          <a:p>
            <a:pPr>
              <a:spcBef>
                <a:spcPts val="500"/>
              </a:spcBef>
            </a:pPr>
            <a:r>
              <a:rPr lang="en-GB" sz="900" dirty="0">
                <a:solidFill>
                  <a:srgbClr val="53565A"/>
                </a:solidFill>
                <a:latin typeface="Arial" panose="020B0604020202020204" pitchFamily="34" charset="0"/>
                <a:cs typeface="Arial" panose="020B0604020202020204" pitchFamily="34" charset="0"/>
              </a:rPr>
              <a:t>Current production</a:t>
            </a:r>
            <a:br>
              <a:rPr lang="en-GB" sz="900" dirty="0">
                <a:solidFill>
                  <a:srgbClr val="53565A"/>
                </a:solidFill>
                <a:latin typeface="Arial" panose="020B0604020202020204" pitchFamily="34" charset="0"/>
                <a:cs typeface="Arial" panose="020B0604020202020204" pitchFamily="34" charset="0"/>
              </a:rPr>
            </a:br>
            <a:r>
              <a:rPr lang="en-GB" sz="900" dirty="0" err="1">
                <a:solidFill>
                  <a:srgbClr val="53565A"/>
                </a:solidFill>
                <a:latin typeface="Arial" panose="020B0604020202020204" pitchFamily="34" charset="0"/>
                <a:cs typeface="Arial" panose="020B0604020202020204" pitchFamily="34" charset="0"/>
              </a:rPr>
              <a:t>centers</a:t>
            </a:r>
            <a:r>
              <a:rPr lang="en-GB" sz="900" dirty="0">
                <a:solidFill>
                  <a:srgbClr val="53565A"/>
                </a:solidFill>
                <a:latin typeface="Arial" panose="020B0604020202020204" pitchFamily="34" charset="0"/>
                <a:cs typeface="Arial" panose="020B0604020202020204" pitchFamily="34" charset="0"/>
              </a:rPr>
              <a:t> for biomass</a:t>
            </a:r>
          </a:p>
        </p:txBody>
      </p:sp>
      <p:pic>
        <p:nvPicPr>
          <p:cNvPr id="126" name="Picture 125">
            <a:extLst>
              <a:ext uri="{FF2B5EF4-FFF2-40B4-BE49-F238E27FC236}">
                <a16:creationId xmlns:a16="http://schemas.microsoft.com/office/drawing/2014/main" id="{C264D92E-2EE1-4AAA-BACC-2674662CC55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312786" y="977535"/>
            <a:ext cx="4165874" cy="2687661"/>
          </a:xfrm>
          <a:prstGeom prst="rect">
            <a:avLst/>
          </a:prstGeom>
        </p:spPr>
      </p:pic>
      <p:grpSp>
        <p:nvGrpSpPr>
          <p:cNvPr id="82" name="Group 81"/>
          <p:cNvGrpSpPr/>
          <p:nvPr/>
        </p:nvGrpSpPr>
        <p:grpSpPr>
          <a:xfrm>
            <a:off x="768287" y="3885039"/>
            <a:ext cx="7662367" cy="584845"/>
            <a:chOff x="342158" y="3509068"/>
            <a:chExt cx="7662367" cy="584845"/>
          </a:xfrm>
        </p:grpSpPr>
        <p:sp>
          <p:nvSpPr>
            <p:cNvPr id="83" name="Rectangle 82">
              <a:extLst>
                <a:ext uri="{FF2B5EF4-FFF2-40B4-BE49-F238E27FC236}">
                  <a16:creationId xmlns:a16="http://schemas.microsoft.com/office/drawing/2014/main" id="{43E56830-A63C-42A9-B869-BA3670F14BCE}"/>
                </a:ext>
              </a:extLst>
            </p:cNvPr>
            <p:cNvSpPr/>
            <p:nvPr/>
          </p:nvSpPr>
          <p:spPr>
            <a:xfrm>
              <a:off x="375994" y="3509068"/>
              <a:ext cx="7570043" cy="584845"/>
            </a:xfrm>
            <a:prstGeom prst="rect">
              <a:avLst/>
            </a:prstGeom>
            <a:noFill/>
            <a:ln>
              <a:solidFill>
                <a:srgbClr val="63D7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DED5BC48-BA8F-4A12-A840-ECF3B431366F}"/>
                </a:ext>
              </a:extLst>
            </p:cNvPr>
            <p:cNvSpPr txBox="1"/>
            <p:nvPr/>
          </p:nvSpPr>
          <p:spPr>
            <a:xfrm>
              <a:off x="342158" y="3556489"/>
              <a:ext cx="7662367" cy="487313"/>
            </a:xfrm>
            <a:prstGeom prst="rect">
              <a:avLst/>
            </a:prstGeom>
            <a:noFill/>
          </p:spPr>
          <p:txBody>
            <a:bodyPr wrap="square" rIns="0" rtlCol="0">
              <a:spAutoFit/>
            </a:bodyPr>
            <a:lstStyle/>
            <a:p>
              <a:pPr marL="383040" lvl="1" indent="-285750">
                <a:spcBef>
                  <a:spcPts val="200"/>
                </a:spcBef>
                <a:buClr>
                  <a:srgbClr val="63D800"/>
                </a:buClr>
                <a:buFont typeface="Arial"/>
                <a:buChar char="•"/>
              </a:pPr>
              <a:r>
                <a:rPr lang="en-GB" sz="1200" dirty="0">
                  <a:solidFill>
                    <a:srgbClr val="53565A"/>
                  </a:solidFill>
                  <a:latin typeface="Arial"/>
                  <a:cs typeface="Arial"/>
                </a:rPr>
                <a:t>Breathes life into rural areas previously reliant on the lumber and pulp industry</a:t>
              </a:r>
            </a:p>
            <a:p>
              <a:pPr marL="383040" lvl="1" indent="-285750">
                <a:spcBef>
                  <a:spcPts val="200"/>
                </a:spcBef>
                <a:buClr>
                  <a:srgbClr val="63D800"/>
                </a:buClr>
                <a:buFont typeface="Arial"/>
                <a:buChar char="•"/>
              </a:pPr>
              <a:r>
                <a:rPr lang="en-GB" sz="1200" dirty="0">
                  <a:solidFill>
                    <a:srgbClr val="53565A"/>
                  </a:solidFill>
                  <a:latin typeface="Arial"/>
                  <a:cs typeface="Arial"/>
                </a:rPr>
                <a:t>New England, Pacific Northwest and Gulf Coast are regions of prime interest for future expansion plans</a:t>
              </a:r>
              <a:endParaRPr lang="en-GB" sz="1200" dirty="0"/>
            </a:p>
          </p:txBody>
        </p:sp>
      </p:grpSp>
      <p:cxnSp>
        <p:nvCxnSpPr>
          <p:cNvPr id="20" name="Straight Connector 19"/>
          <p:cNvCxnSpPr/>
          <p:nvPr/>
        </p:nvCxnSpPr>
        <p:spPr>
          <a:xfrm>
            <a:off x="224713" y="477485"/>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algn="r"/>
            <a:r>
              <a:rPr lang="en-US" altLang="en-US" sz="1400" b="1" dirty="0">
                <a:solidFill>
                  <a:srgbClr val="595959"/>
                </a:solidFill>
                <a:latin typeface="Arial"/>
                <a:cs typeface="Arial"/>
              </a:rPr>
              <a:t>Immediate opportunities for AEG and </a:t>
            </a:r>
            <a:r>
              <a:rPr lang="en-US" altLang="en-US" sz="1400" b="1" dirty="0">
                <a:solidFill>
                  <a:srgbClr val="000000"/>
                </a:solidFill>
                <a:latin typeface="Arial"/>
                <a:cs typeface="Arial"/>
              </a:rPr>
              <a:t>CoalSwitch</a:t>
            </a:r>
            <a:r>
              <a:rPr lang="en-US" altLang="en-US" sz="1400" b="1" baseline="30000" dirty="0">
                <a:solidFill>
                  <a:srgbClr val="000000"/>
                </a:solidFill>
                <a:latin typeface="Arial"/>
                <a:cs typeface="Arial"/>
              </a:rPr>
              <a:t>®</a:t>
            </a:r>
            <a:endParaRPr lang="en-GB" altLang="en-US" sz="1400" b="1" baseline="30000" dirty="0">
              <a:solidFill>
                <a:srgbClr val="000000"/>
              </a:solidFill>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81089"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P12</a:t>
            </a:r>
          </a:p>
        </p:txBody>
      </p:sp>
      <p:pic>
        <p:nvPicPr>
          <p:cNvPr id="28" name="Picture 27" descr="AEG_white text-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grpSp>
        <p:nvGrpSpPr>
          <p:cNvPr id="43" name="Group 42">
            <a:extLst>
              <a:ext uri="{FF2B5EF4-FFF2-40B4-BE49-F238E27FC236}">
                <a16:creationId xmlns:a16="http://schemas.microsoft.com/office/drawing/2014/main" id="{14ED5FC5-63E6-40A3-8B22-E88F6E0B7572}"/>
              </a:ext>
            </a:extLst>
          </p:cNvPr>
          <p:cNvGrpSpPr/>
          <p:nvPr/>
        </p:nvGrpSpPr>
        <p:grpSpPr>
          <a:xfrm>
            <a:off x="3740915" y="1220681"/>
            <a:ext cx="254430" cy="254430"/>
            <a:chOff x="505262" y="3955298"/>
            <a:chExt cx="266100" cy="266100"/>
          </a:xfrm>
        </p:grpSpPr>
        <p:sp>
          <p:nvSpPr>
            <p:cNvPr id="75" name="Rectangle 74">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sp>
        <p:nvSpPr>
          <p:cNvPr id="44" name="Oval 43">
            <a:extLst>
              <a:ext uri="{FF2B5EF4-FFF2-40B4-BE49-F238E27FC236}">
                <a16:creationId xmlns:a16="http://schemas.microsoft.com/office/drawing/2014/main" id="{37F7514D-062D-7E70-299B-87CA9C1E6B20}"/>
              </a:ext>
            </a:extLst>
          </p:cNvPr>
          <p:cNvSpPr/>
          <p:nvPr/>
        </p:nvSpPr>
        <p:spPr>
          <a:xfrm>
            <a:off x="6961067" y="1310682"/>
            <a:ext cx="126254" cy="126254"/>
          </a:xfrm>
          <a:prstGeom prst="ellipse">
            <a:avLst/>
          </a:prstGeom>
          <a:solidFill>
            <a:srgbClr val="0000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305"/>
              </a:solidFill>
            </a:endParaRPr>
          </a:p>
        </p:txBody>
      </p:sp>
      <p:sp>
        <p:nvSpPr>
          <p:cNvPr id="72" name="Rectangle 71">
            <a:extLst>
              <a:ext uri="{FF2B5EF4-FFF2-40B4-BE49-F238E27FC236}">
                <a16:creationId xmlns:a16="http://schemas.microsoft.com/office/drawing/2014/main" id="{D6BA5FA8-077F-4C6D-9BD4-EB2BF32BF45C}"/>
              </a:ext>
            </a:extLst>
          </p:cNvPr>
          <p:cNvSpPr/>
          <p:nvPr/>
        </p:nvSpPr>
        <p:spPr>
          <a:xfrm>
            <a:off x="6232845" y="873669"/>
            <a:ext cx="1014691" cy="388698"/>
          </a:xfrm>
          <a:prstGeom prst="rect">
            <a:avLst/>
          </a:prstGeom>
          <a:solidFill>
            <a:schemeClr val="bg1"/>
          </a:solidFill>
          <a:ln w="9525" cmpd="sng">
            <a:solidFill>
              <a:srgbClr val="56D2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73" name="Graphic 34">
            <a:extLst>
              <a:ext uri="{FF2B5EF4-FFF2-40B4-BE49-F238E27FC236}">
                <a16:creationId xmlns:a16="http://schemas.microsoft.com/office/drawing/2014/main" id="{CA20D9D4-8FF8-408A-BD17-5FD94E67CA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534" y="1050485"/>
            <a:ext cx="929760" cy="168272"/>
          </a:xfrm>
          <a:prstGeom prst="rect">
            <a:avLst/>
          </a:prstGeom>
        </p:spPr>
      </p:pic>
      <p:sp>
        <p:nvSpPr>
          <p:cNvPr id="74" name="TextBox 73">
            <a:extLst>
              <a:ext uri="{FF2B5EF4-FFF2-40B4-BE49-F238E27FC236}">
                <a16:creationId xmlns:a16="http://schemas.microsoft.com/office/drawing/2014/main" id="{640D973E-66F2-E409-C86C-11447698D2BF}"/>
              </a:ext>
            </a:extLst>
          </p:cNvPr>
          <p:cNvSpPr txBox="1"/>
          <p:nvPr/>
        </p:nvSpPr>
        <p:spPr>
          <a:xfrm>
            <a:off x="5834205" y="838097"/>
            <a:ext cx="1422463" cy="246221"/>
          </a:xfrm>
          <a:prstGeom prst="rect">
            <a:avLst/>
          </a:prstGeom>
          <a:noFill/>
        </p:spPr>
        <p:txBody>
          <a:bodyPr wrap="square" rtlCol="0">
            <a:spAutoFit/>
          </a:bodyPr>
          <a:lstStyle/>
          <a:p>
            <a:pPr algn="r"/>
            <a:r>
              <a:rPr lang="en-GB" sz="1000" b="1" dirty="0">
                <a:solidFill>
                  <a:srgbClr val="03253E"/>
                </a:solidFill>
                <a:latin typeface="Arial" panose="020B0604020202020204" pitchFamily="34" charset="0"/>
                <a:cs typeface="Arial" panose="020B0604020202020204" pitchFamily="34" charset="0"/>
              </a:rPr>
              <a:t>Ashland</a:t>
            </a:r>
          </a:p>
        </p:txBody>
      </p:sp>
      <p:grpSp>
        <p:nvGrpSpPr>
          <p:cNvPr id="46" name="Group 45">
            <a:extLst>
              <a:ext uri="{FF2B5EF4-FFF2-40B4-BE49-F238E27FC236}">
                <a16:creationId xmlns:a16="http://schemas.microsoft.com/office/drawing/2014/main" id="{14ED5FC5-63E6-40A3-8B22-E88F6E0B7572}"/>
              </a:ext>
            </a:extLst>
          </p:cNvPr>
          <p:cNvGrpSpPr/>
          <p:nvPr/>
        </p:nvGrpSpPr>
        <p:grpSpPr>
          <a:xfrm>
            <a:off x="3449363" y="2166111"/>
            <a:ext cx="254430" cy="254430"/>
            <a:chOff x="505262" y="3955298"/>
            <a:chExt cx="266100" cy="266100"/>
          </a:xfrm>
        </p:grpSpPr>
        <p:sp>
          <p:nvSpPr>
            <p:cNvPr id="70" name="Rectangle 69">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grpSp>
        <p:nvGrpSpPr>
          <p:cNvPr id="47" name="Group 46">
            <a:extLst>
              <a:ext uri="{FF2B5EF4-FFF2-40B4-BE49-F238E27FC236}">
                <a16:creationId xmlns:a16="http://schemas.microsoft.com/office/drawing/2014/main" id="{14ED5FC5-63E6-40A3-8B22-E88F6E0B7572}"/>
              </a:ext>
            </a:extLst>
          </p:cNvPr>
          <p:cNvGrpSpPr/>
          <p:nvPr/>
        </p:nvGrpSpPr>
        <p:grpSpPr>
          <a:xfrm>
            <a:off x="4518387" y="1821515"/>
            <a:ext cx="254430" cy="254430"/>
            <a:chOff x="505262" y="3955298"/>
            <a:chExt cx="266100" cy="266100"/>
          </a:xfrm>
        </p:grpSpPr>
        <p:sp>
          <p:nvSpPr>
            <p:cNvPr id="68" name="Rectangle 67">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grpSp>
        <p:nvGrpSpPr>
          <p:cNvPr id="48" name="Group 47">
            <a:extLst>
              <a:ext uri="{FF2B5EF4-FFF2-40B4-BE49-F238E27FC236}">
                <a16:creationId xmlns:a16="http://schemas.microsoft.com/office/drawing/2014/main" id="{14ED5FC5-63E6-40A3-8B22-E88F6E0B7572}"/>
              </a:ext>
            </a:extLst>
          </p:cNvPr>
          <p:cNvGrpSpPr/>
          <p:nvPr/>
        </p:nvGrpSpPr>
        <p:grpSpPr>
          <a:xfrm>
            <a:off x="5764109" y="1635964"/>
            <a:ext cx="254430" cy="254430"/>
            <a:chOff x="505262" y="3955298"/>
            <a:chExt cx="266100" cy="266100"/>
          </a:xfrm>
        </p:grpSpPr>
        <p:sp>
          <p:nvSpPr>
            <p:cNvPr id="66" name="Rectangle 65">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grpSp>
        <p:nvGrpSpPr>
          <p:cNvPr id="49" name="Group 48">
            <a:extLst>
              <a:ext uri="{FF2B5EF4-FFF2-40B4-BE49-F238E27FC236}">
                <a16:creationId xmlns:a16="http://schemas.microsoft.com/office/drawing/2014/main" id="{14ED5FC5-63E6-40A3-8B22-E88F6E0B7572}"/>
              </a:ext>
            </a:extLst>
          </p:cNvPr>
          <p:cNvGrpSpPr/>
          <p:nvPr/>
        </p:nvGrpSpPr>
        <p:grpSpPr>
          <a:xfrm>
            <a:off x="7218596" y="1344694"/>
            <a:ext cx="254430" cy="254430"/>
            <a:chOff x="505262" y="3955298"/>
            <a:chExt cx="266100" cy="266100"/>
          </a:xfrm>
        </p:grpSpPr>
        <p:sp>
          <p:nvSpPr>
            <p:cNvPr id="64" name="Rectangle 63">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grpSp>
        <p:nvGrpSpPr>
          <p:cNvPr id="50" name="Group 49">
            <a:extLst>
              <a:ext uri="{FF2B5EF4-FFF2-40B4-BE49-F238E27FC236}">
                <a16:creationId xmlns:a16="http://schemas.microsoft.com/office/drawing/2014/main" id="{14ED5FC5-63E6-40A3-8B22-E88F6E0B7572}"/>
              </a:ext>
            </a:extLst>
          </p:cNvPr>
          <p:cNvGrpSpPr/>
          <p:nvPr/>
        </p:nvGrpSpPr>
        <p:grpSpPr>
          <a:xfrm>
            <a:off x="5357704" y="2925988"/>
            <a:ext cx="254430" cy="254430"/>
            <a:chOff x="505262" y="3955298"/>
            <a:chExt cx="266100" cy="266100"/>
          </a:xfrm>
        </p:grpSpPr>
        <p:sp>
          <p:nvSpPr>
            <p:cNvPr id="62" name="Rectangle 61">
              <a:extLst>
                <a:ext uri="{FF2B5EF4-FFF2-40B4-BE49-F238E27FC236}">
                  <a16:creationId xmlns:a16="http://schemas.microsoft.com/office/drawing/2014/main" id="{5DFD2EE5-AB87-4B15-BBDF-3CC8427E10E5}"/>
                </a:ext>
              </a:extLst>
            </p:cNvPr>
            <p:cNvSpPr/>
            <p:nvPr/>
          </p:nvSpPr>
          <p:spPr>
            <a:xfrm>
              <a:off x="505262" y="3955298"/>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B88340E5-E82D-45F8-A8B3-9D7ACCB2B0D5}"/>
                </a:ext>
              </a:extLst>
            </p:cNvPr>
            <p:cNvPicPr>
              <a:picLocks noChangeAspect="1"/>
            </p:cNvPicPr>
            <p:nvPr/>
          </p:nvPicPr>
          <p:blipFill>
            <a:blip r:embed="rId6"/>
            <a:stretch>
              <a:fillRect/>
            </a:stretch>
          </p:blipFill>
          <p:spPr>
            <a:xfrm>
              <a:off x="532820" y="3981067"/>
              <a:ext cx="200348" cy="196175"/>
            </a:xfrm>
            <a:prstGeom prst="rect">
              <a:avLst/>
            </a:prstGeom>
          </p:spPr>
        </p:pic>
      </p:grpSp>
      <p:sp>
        <p:nvSpPr>
          <p:cNvPr id="51" name="Oval 50">
            <a:extLst>
              <a:ext uri="{FF2B5EF4-FFF2-40B4-BE49-F238E27FC236}">
                <a16:creationId xmlns:a16="http://schemas.microsoft.com/office/drawing/2014/main" id="{37F7514D-062D-7E70-299B-87CA9C1E6B20}"/>
              </a:ext>
            </a:extLst>
          </p:cNvPr>
          <p:cNvSpPr/>
          <p:nvPr/>
        </p:nvSpPr>
        <p:spPr>
          <a:xfrm>
            <a:off x="3608347" y="1196573"/>
            <a:ext cx="126254" cy="126254"/>
          </a:xfrm>
          <a:prstGeom prst="ellipse">
            <a:avLst/>
          </a:prstGeom>
          <a:solidFill>
            <a:srgbClr val="0000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305"/>
              </a:solidFill>
            </a:endParaRPr>
          </a:p>
        </p:txBody>
      </p:sp>
      <p:sp>
        <p:nvSpPr>
          <p:cNvPr id="52" name="Oval 51">
            <a:extLst>
              <a:ext uri="{FF2B5EF4-FFF2-40B4-BE49-F238E27FC236}">
                <a16:creationId xmlns:a16="http://schemas.microsoft.com/office/drawing/2014/main" id="{37F7514D-062D-7E70-299B-87CA9C1E6B20}"/>
              </a:ext>
            </a:extLst>
          </p:cNvPr>
          <p:cNvSpPr/>
          <p:nvPr/>
        </p:nvSpPr>
        <p:spPr>
          <a:xfrm>
            <a:off x="5810877" y="2790741"/>
            <a:ext cx="126254" cy="126254"/>
          </a:xfrm>
          <a:prstGeom prst="ellipse">
            <a:avLst/>
          </a:prstGeom>
          <a:solidFill>
            <a:srgbClr val="0000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305"/>
              </a:solidFill>
            </a:endParaRPr>
          </a:p>
        </p:txBody>
      </p:sp>
      <p:sp>
        <p:nvSpPr>
          <p:cNvPr id="61" name="Oval 60">
            <a:extLst>
              <a:ext uri="{FF2B5EF4-FFF2-40B4-BE49-F238E27FC236}">
                <a16:creationId xmlns:a16="http://schemas.microsoft.com/office/drawing/2014/main" id="{37F7514D-062D-7E70-299B-87CA9C1E6B20}"/>
              </a:ext>
            </a:extLst>
          </p:cNvPr>
          <p:cNvSpPr/>
          <p:nvPr/>
        </p:nvSpPr>
        <p:spPr>
          <a:xfrm>
            <a:off x="6464527" y="2661419"/>
            <a:ext cx="126254" cy="126254"/>
          </a:xfrm>
          <a:prstGeom prst="ellipse">
            <a:avLst/>
          </a:prstGeom>
          <a:solidFill>
            <a:srgbClr val="0000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305"/>
              </a:solidFill>
            </a:endParaRPr>
          </a:p>
        </p:txBody>
      </p:sp>
      <p:sp>
        <p:nvSpPr>
          <p:cNvPr id="77" name="TextBox 76">
            <a:extLst>
              <a:ext uri="{FF2B5EF4-FFF2-40B4-BE49-F238E27FC236}">
                <a16:creationId xmlns:a16="http://schemas.microsoft.com/office/drawing/2014/main" id="{64D269B0-BD96-F600-D9FF-0FDB2A63D670}"/>
              </a:ext>
            </a:extLst>
          </p:cNvPr>
          <p:cNvSpPr txBox="1"/>
          <p:nvPr/>
        </p:nvSpPr>
        <p:spPr>
          <a:xfrm>
            <a:off x="7588398" y="1317777"/>
            <a:ext cx="1112462" cy="461665"/>
          </a:xfrm>
          <a:prstGeom prst="rect">
            <a:avLst/>
          </a:prstGeom>
          <a:noFill/>
        </p:spPr>
        <p:txBody>
          <a:bodyPr wrap="square" rtlCol="0">
            <a:spAutoFit/>
          </a:bodyPr>
          <a:lstStyle/>
          <a:p>
            <a:r>
              <a:rPr lang="en-GB" sz="1200" dirty="0">
                <a:solidFill>
                  <a:srgbClr val="53565A"/>
                </a:solidFill>
                <a:latin typeface="Arial" panose="020B0604020202020204" pitchFamily="34" charset="0"/>
                <a:cs typeface="Arial" panose="020B0604020202020204" pitchFamily="34" charset="0"/>
              </a:rPr>
              <a:t>Sales into Europe</a:t>
            </a:r>
          </a:p>
        </p:txBody>
      </p:sp>
      <p:pic>
        <p:nvPicPr>
          <p:cNvPr id="78" name="Picture 77">
            <a:extLst>
              <a:ext uri="{FF2B5EF4-FFF2-40B4-BE49-F238E27FC236}">
                <a16:creationId xmlns:a16="http://schemas.microsoft.com/office/drawing/2014/main" id="{926FAB39-75DE-E5F0-822F-AAF7EEA98C5E}"/>
              </a:ext>
            </a:extLst>
          </p:cNvPr>
          <p:cNvPicPr>
            <a:picLocks noChangeAspect="1"/>
          </p:cNvPicPr>
          <p:nvPr/>
        </p:nvPicPr>
        <p:blipFill>
          <a:blip r:embed="rId8"/>
          <a:stretch>
            <a:fillRect/>
          </a:stretch>
        </p:blipFill>
        <p:spPr>
          <a:xfrm rot="17999931" flipH="1">
            <a:off x="2658368" y="1319054"/>
            <a:ext cx="946848" cy="659318"/>
          </a:xfrm>
          <a:prstGeom prst="rect">
            <a:avLst/>
          </a:prstGeom>
        </p:spPr>
      </p:pic>
      <p:pic>
        <p:nvPicPr>
          <p:cNvPr id="81" name="Picture 80">
            <a:extLst>
              <a:ext uri="{FF2B5EF4-FFF2-40B4-BE49-F238E27FC236}">
                <a16:creationId xmlns:a16="http://schemas.microsoft.com/office/drawing/2014/main" id="{0B8F3FF4-9E11-57A5-AE8C-6CAE29C7D6A1}"/>
              </a:ext>
            </a:extLst>
          </p:cNvPr>
          <p:cNvPicPr>
            <a:picLocks noChangeAspect="1"/>
          </p:cNvPicPr>
          <p:nvPr/>
        </p:nvPicPr>
        <p:blipFill>
          <a:blip r:embed="rId8"/>
          <a:stretch>
            <a:fillRect/>
          </a:stretch>
        </p:blipFill>
        <p:spPr>
          <a:xfrm rot="3867825">
            <a:off x="7078670" y="1354711"/>
            <a:ext cx="969236" cy="784651"/>
          </a:xfrm>
          <a:prstGeom prst="rect">
            <a:avLst/>
          </a:prstGeom>
        </p:spPr>
      </p:pic>
      <p:sp>
        <p:nvSpPr>
          <p:cNvPr id="84" name="TextBox 83">
            <a:extLst>
              <a:ext uri="{FF2B5EF4-FFF2-40B4-BE49-F238E27FC236}">
                <a16:creationId xmlns:a16="http://schemas.microsoft.com/office/drawing/2014/main" id="{64D269B0-BD96-F600-D9FF-0FDB2A63D670}"/>
              </a:ext>
            </a:extLst>
          </p:cNvPr>
          <p:cNvSpPr txBox="1"/>
          <p:nvPr/>
        </p:nvSpPr>
        <p:spPr>
          <a:xfrm>
            <a:off x="2259178" y="1223349"/>
            <a:ext cx="1112462" cy="461665"/>
          </a:xfrm>
          <a:prstGeom prst="rect">
            <a:avLst/>
          </a:prstGeom>
          <a:noFill/>
        </p:spPr>
        <p:txBody>
          <a:bodyPr wrap="square" rtlCol="0">
            <a:spAutoFit/>
          </a:bodyPr>
          <a:lstStyle/>
          <a:p>
            <a:pPr algn="r"/>
            <a:r>
              <a:rPr lang="en-GB" sz="1200" dirty="0">
                <a:solidFill>
                  <a:srgbClr val="53565A"/>
                </a:solidFill>
                <a:latin typeface="Arial" panose="020B0604020202020204" pitchFamily="34" charset="0"/>
                <a:cs typeface="Arial" panose="020B0604020202020204" pitchFamily="34" charset="0"/>
              </a:rPr>
              <a:t>Sales</a:t>
            </a:r>
          </a:p>
          <a:p>
            <a:pPr algn="r"/>
            <a:r>
              <a:rPr lang="en-GB" sz="1200" dirty="0">
                <a:solidFill>
                  <a:srgbClr val="53565A"/>
                </a:solidFill>
                <a:latin typeface="Arial" panose="020B0604020202020204" pitchFamily="34" charset="0"/>
                <a:cs typeface="Arial" panose="020B0604020202020204" pitchFamily="34" charset="0"/>
              </a:rPr>
              <a:t>into Asia</a:t>
            </a:r>
          </a:p>
        </p:txBody>
      </p:sp>
      <p:sp>
        <p:nvSpPr>
          <p:cNvPr id="85" name="TextBox 84">
            <a:extLst>
              <a:ext uri="{FF2B5EF4-FFF2-40B4-BE49-F238E27FC236}">
                <a16:creationId xmlns:a16="http://schemas.microsoft.com/office/drawing/2014/main" id="{64D269B0-BD96-F600-D9FF-0FDB2A63D670}"/>
              </a:ext>
            </a:extLst>
          </p:cNvPr>
          <p:cNvSpPr txBox="1"/>
          <p:nvPr/>
        </p:nvSpPr>
        <p:spPr>
          <a:xfrm>
            <a:off x="4670688" y="2037045"/>
            <a:ext cx="1112462" cy="461665"/>
          </a:xfrm>
          <a:prstGeom prst="rect">
            <a:avLst/>
          </a:prstGeom>
          <a:noFill/>
        </p:spPr>
        <p:txBody>
          <a:bodyPr wrap="square" rtlCol="0">
            <a:spAutoFit/>
          </a:bodyPr>
          <a:lstStyle/>
          <a:p>
            <a:pPr algn="r"/>
            <a:r>
              <a:rPr lang="en-GB" sz="1200" dirty="0">
                <a:solidFill>
                  <a:srgbClr val="53565A"/>
                </a:solidFill>
                <a:latin typeface="Arial" panose="020B0604020202020204" pitchFamily="34" charset="0"/>
                <a:cs typeface="Arial" panose="020B0604020202020204" pitchFamily="34" charset="0"/>
              </a:rPr>
              <a:t>Sales</a:t>
            </a:r>
            <a:br>
              <a:rPr lang="en-GB" sz="1200" dirty="0">
                <a:solidFill>
                  <a:srgbClr val="53565A"/>
                </a:solidFill>
                <a:latin typeface="Arial" panose="020B0604020202020204" pitchFamily="34" charset="0"/>
                <a:cs typeface="Arial" panose="020B0604020202020204" pitchFamily="34" charset="0"/>
              </a:rPr>
            </a:br>
            <a:r>
              <a:rPr lang="en-GB" sz="1200" dirty="0">
                <a:solidFill>
                  <a:srgbClr val="53565A"/>
                </a:solidFill>
                <a:latin typeface="Arial" panose="020B0604020202020204" pitchFamily="34" charset="0"/>
                <a:cs typeface="Arial" panose="020B0604020202020204" pitchFamily="34" charset="0"/>
              </a:rPr>
              <a:t>into USA</a:t>
            </a:r>
          </a:p>
        </p:txBody>
      </p:sp>
      <p:pic>
        <p:nvPicPr>
          <p:cNvPr id="86" name="Picture 85">
            <a:extLst>
              <a:ext uri="{FF2B5EF4-FFF2-40B4-BE49-F238E27FC236}">
                <a16:creationId xmlns:a16="http://schemas.microsoft.com/office/drawing/2014/main" id="{0B8F3FF4-9E11-57A5-AE8C-6CAE29C7D6A1}"/>
              </a:ext>
            </a:extLst>
          </p:cNvPr>
          <p:cNvPicPr>
            <a:picLocks noChangeAspect="1"/>
          </p:cNvPicPr>
          <p:nvPr/>
        </p:nvPicPr>
        <p:blipFill>
          <a:blip r:embed="rId8">
            <a:biLevel thresh="50000"/>
          </a:blip>
          <a:stretch>
            <a:fillRect/>
          </a:stretch>
        </p:blipFill>
        <p:spPr>
          <a:xfrm rot="17294521" flipH="1">
            <a:off x="5819461" y="1587793"/>
            <a:ext cx="969236" cy="784651"/>
          </a:xfrm>
          <a:prstGeom prst="rect">
            <a:avLst/>
          </a:prstGeom>
        </p:spPr>
      </p:pic>
      <p:grpSp>
        <p:nvGrpSpPr>
          <p:cNvPr id="114" name="Group 113">
            <a:extLst>
              <a:ext uri="{FF2B5EF4-FFF2-40B4-BE49-F238E27FC236}">
                <a16:creationId xmlns:a16="http://schemas.microsoft.com/office/drawing/2014/main" id="{96C2F800-3431-3E4E-5A28-1EDE24F4A43B}"/>
              </a:ext>
            </a:extLst>
          </p:cNvPr>
          <p:cNvGrpSpPr/>
          <p:nvPr/>
        </p:nvGrpSpPr>
        <p:grpSpPr>
          <a:xfrm>
            <a:off x="873110" y="1583100"/>
            <a:ext cx="273292" cy="273292"/>
            <a:chOff x="505263" y="3955303"/>
            <a:chExt cx="266100" cy="266100"/>
          </a:xfrm>
        </p:grpSpPr>
        <p:sp>
          <p:nvSpPr>
            <p:cNvPr id="115" name="Rectangle 114">
              <a:extLst>
                <a:ext uri="{FF2B5EF4-FFF2-40B4-BE49-F238E27FC236}">
                  <a16:creationId xmlns:a16="http://schemas.microsoft.com/office/drawing/2014/main" id="{8FFC58D7-168D-8898-BA0F-FFC1AD9F429E}"/>
                </a:ext>
              </a:extLst>
            </p:cNvPr>
            <p:cNvSpPr/>
            <p:nvPr/>
          </p:nvSpPr>
          <p:spPr>
            <a:xfrm>
              <a:off x="505263" y="3955303"/>
              <a:ext cx="266100" cy="266100"/>
            </a:xfrm>
            <a:prstGeom prst="rect">
              <a:avLst/>
            </a:prstGeom>
            <a:solidFill>
              <a:schemeClr val="bg1"/>
            </a:solidFill>
            <a:ln>
              <a:solidFill>
                <a:srgbClr val="114C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7BD62999-956D-F42B-6039-1A4A91BF3854}"/>
                </a:ext>
              </a:extLst>
            </p:cNvPr>
            <p:cNvPicPr>
              <a:picLocks noChangeAspect="1"/>
            </p:cNvPicPr>
            <p:nvPr/>
          </p:nvPicPr>
          <p:blipFill>
            <a:blip r:embed="rId6"/>
            <a:stretch>
              <a:fillRect/>
            </a:stretch>
          </p:blipFill>
          <p:spPr>
            <a:xfrm>
              <a:off x="532820" y="3981067"/>
              <a:ext cx="200348" cy="196175"/>
            </a:xfrm>
            <a:prstGeom prst="rect">
              <a:avLst/>
            </a:prstGeom>
          </p:spPr>
        </p:pic>
      </p:grpSp>
      <p:sp>
        <p:nvSpPr>
          <p:cNvPr id="127" name="Oval 126">
            <a:extLst>
              <a:ext uri="{FF2B5EF4-FFF2-40B4-BE49-F238E27FC236}">
                <a16:creationId xmlns:a16="http://schemas.microsoft.com/office/drawing/2014/main" id="{37F7514D-062D-7E70-299B-87CA9C1E6B20}"/>
              </a:ext>
            </a:extLst>
          </p:cNvPr>
          <p:cNvSpPr/>
          <p:nvPr/>
        </p:nvSpPr>
        <p:spPr>
          <a:xfrm>
            <a:off x="950984" y="2125512"/>
            <a:ext cx="126254" cy="126254"/>
          </a:xfrm>
          <a:prstGeom prst="ellipse">
            <a:avLst/>
          </a:prstGeom>
          <a:solidFill>
            <a:srgbClr val="0000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305"/>
              </a:solidFill>
            </a:endParaRPr>
          </a:p>
        </p:txBody>
      </p:sp>
      <p:sp>
        <p:nvSpPr>
          <p:cNvPr id="129" name="Rectangle 128">
            <a:extLst>
              <a:ext uri="{FF2B5EF4-FFF2-40B4-BE49-F238E27FC236}">
                <a16:creationId xmlns:a16="http://schemas.microsoft.com/office/drawing/2014/main" id="{638A8A6E-502B-413B-9641-1726CAEA5462}"/>
              </a:ext>
            </a:extLst>
          </p:cNvPr>
          <p:cNvSpPr/>
          <p:nvPr/>
        </p:nvSpPr>
        <p:spPr>
          <a:xfrm>
            <a:off x="805711" y="2571294"/>
            <a:ext cx="1546298" cy="432000"/>
          </a:xfrm>
          <a:prstGeom prst="rect">
            <a:avLst/>
          </a:prstGeom>
          <a:noFill/>
          <a:ln w="9525" cmpd="sng">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F2427CF2-A82B-4654-823C-F709BB69BCC8}"/>
              </a:ext>
            </a:extLst>
          </p:cNvPr>
          <p:cNvSpPr txBox="1"/>
          <p:nvPr/>
        </p:nvSpPr>
        <p:spPr>
          <a:xfrm>
            <a:off x="1130434" y="2613635"/>
            <a:ext cx="1124597" cy="369332"/>
          </a:xfrm>
          <a:prstGeom prst="rect">
            <a:avLst/>
          </a:prstGeom>
          <a:noFill/>
        </p:spPr>
        <p:txBody>
          <a:bodyPr wrap="square" rtlCol="0">
            <a:spAutoFit/>
          </a:bodyPr>
          <a:lstStyle/>
          <a:p>
            <a:pPr>
              <a:spcBef>
                <a:spcPts val="500"/>
              </a:spcBef>
            </a:pPr>
            <a:r>
              <a:rPr lang="en-GB" sz="900">
                <a:solidFill>
                  <a:srgbClr val="53565A"/>
                </a:solidFill>
                <a:latin typeface="Arial" panose="020B0604020202020204" pitchFamily="34" charset="0"/>
                <a:cs typeface="Arial" panose="020B0604020202020204" pitchFamily="34" charset="0"/>
              </a:rPr>
              <a:t>Sourcing of</a:t>
            </a:r>
            <a:br>
              <a:rPr lang="en-GB" sz="900">
                <a:solidFill>
                  <a:srgbClr val="53565A"/>
                </a:solidFill>
                <a:latin typeface="Arial" panose="020B0604020202020204" pitchFamily="34" charset="0"/>
                <a:cs typeface="Arial" panose="020B0604020202020204" pitchFamily="34" charset="0"/>
              </a:rPr>
            </a:br>
            <a:r>
              <a:rPr lang="en-GB" sz="900">
                <a:solidFill>
                  <a:srgbClr val="53565A"/>
                </a:solidFill>
                <a:latin typeface="Arial" panose="020B0604020202020204" pitchFamily="34" charset="0"/>
                <a:cs typeface="Arial" panose="020B0604020202020204" pitchFamily="34" charset="0"/>
              </a:rPr>
              <a:t>forestry</a:t>
            </a:r>
          </a:p>
        </p:txBody>
      </p:sp>
      <p:sp>
        <p:nvSpPr>
          <p:cNvPr id="131" name="Oval 130">
            <a:extLst>
              <a:ext uri="{FF2B5EF4-FFF2-40B4-BE49-F238E27FC236}">
                <a16:creationId xmlns:a16="http://schemas.microsoft.com/office/drawing/2014/main" id="{871B591D-AE3D-913C-5D5E-049D8BFB3784}"/>
              </a:ext>
            </a:extLst>
          </p:cNvPr>
          <p:cNvSpPr/>
          <p:nvPr/>
        </p:nvSpPr>
        <p:spPr>
          <a:xfrm>
            <a:off x="849149" y="2639838"/>
            <a:ext cx="306740" cy="301671"/>
          </a:xfrm>
          <a:prstGeom prst="ellipse">
            <a:avLst/>
          </a:prstGeom>
          <a:solidFill>
            <a:srgbClr val="56D305">
              <a:alpha val="57000"/>
            </a:srgb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638A8A6E-502B-413B-9641-1726CAEA5462}"/>
              </a:ext>
            </a:extLst>
          </p:cNvPr>
          <p:cNvSpPr/>
          <p:nvPr/>
        </p:nvSpPr>
        <p:spPr>
          <a:xfrm>
            <a:off x="805711" y="2035943"/>
            <a:ext cx="1546298" cy="432000"/>
          </a:xfrm>
          <a:prstGeom prst="rect">
            <a:avLst/>
          </a:prstGeom>
          <a:noFill/>
          <a:ln w="9525" cmpd="sng">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38A8A6E-502B-413B-9641-1726CAEA5462}"/>
              </a:ext>
            </a:extLst>
          </p:cNvPr>
          <p:cNvSpPr/>
          <p:nvPr/>
        </p:nvSpPr>
        <p:spPr>
          <a:xfrm>
            <a:off x="805711" y="1500592"/>
            <a:ext cx="1546298" cy="432000"/>
          </a:xfrm>
          <a:prstGeom prst="rect">
            <a:avLst/>
          </a:prstGeom>
          <a:noFill/>
          <a:ln w="9525" cmpd="sng">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F2427CF2-A82B-4654-823C-F709BB69BCC8}"/>
              </a:ext>
            </a:extLst>
          </p:cNvPr>
          <p:cNvSpPr txBox="1"/>
          <p:nvPr/>
        </p:nvSpPr>
        <p:spPr>
          <a:xfrm>
            <a:off x="1130434" y="1531543"/>
            <a:ext cx="1124597" cy="369332"/>
          </a:xfrm>
          <a:prstGeom prst="rect">
            <a:avLst/>
          </a:prstGeom>
          <a:noFill/>
        </p:spPr>
        <p:txBody>
          <a:bodyPr wrap="square" rtlCol="0">
            <a:spAutoFit/>
          </a:bodyPr>
          <a:lstStyle/>
          <a:p>
            <a:pPr>
              <a:spcBef>
                <a:spcPts val="500"/>
              </a:spcBef>
            </a:pPr>
            <a:r>
              <a:rPr lang="en-GB" sz="900">
                <a:solidFill>
                  <a:srgbClr val="53565A"/>
                </a:solidFill>
                <a:latin typeface="Arial" panose="020B0604020202020204" pitchFamily="34" charset="0"/>
                <a:cs typeface="Arial" panose="020B0604020202020204" pitchFamily="34" charset="0"/>
              </a:rPr>
              <a:t>Available</a:t>
            </a:r>
            <a:br>
              <a:rPr lang="en-GB" sz="900">
                <a:solidFill>
                  <a:srgbClr val="53565A"/>
                </a:solidFill>
                <a:latin typeface="Arial" panose="020B0604020202020204" pitchFamily="34" charset="0"/>
                <a:cs typeface="Arial" panose="020B0604020202020204" pitchFamily="34" charset="0"/>
              </a:rPr>
            </a:br>
            <a:r>
              <a:rPr lang="en-GB" sz="900">
                <a:solidFill>
                  <a:srgbClr val="53565A"/>
                </a:solidFill>
                <a:latin typeface="Arial" panose="020B0604020202020204" pitchFamily="34" charset="0"/>
                <a:cs typeface="Arial" panose="020B0604020202020204" pitchFamily="34" charset="0"/>
              </a:rPr>
              <a:t>Timberstock</a:t>
            </a:r>
          </a:p>
        </p:txBody>
      </p:sp>
      <p:sp>
        <p:nvSpPr>
          <p:cNvPr id="143" name="Rectangle 142">
            <a:extLst>
              <a:ext uri="{FF2B5EF4-FFF2-40B4-BE49-F238E27FC236}">
                <a16:creationId xmlns:a16="http://schemas.microsoft.com/office/drawing/2014/main" id="{638A8A6E-502B-413B-9641-1726CAEA5462}"/>
              </a:ext>
            </a:extLst>
          </p:cNvPr>
          <p:cNvSpPr/>
          <p:nvPr/>
        </p:nvSpPr>
        <p:spPr>
          <a:xfrm>
            <a:off x="805711" y="3100950"/>
            <a:ext cx="1546298" cy="432000"/>
          </a:xfrm>
          <a:prstGeom prst="rect">
            <a:avLst/>
          </a:prstGeom>
          <a:noFill/>
          <a:ln w="9525" cmpd="sng">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F2427CF2-A82B-4654-823C-F709BB69BCC8}"/>
              </a:ext>
            </a:extLst>
          </p:cNvPr>
          <p:cNvSpPr txBox="1"/>
          <p:nvPr/>
        </p:nvSpPr>
        <p:spPr>
          <a:xfrm>
            <a:off x="1130434" y="3143291"/>
            <a:ext cx="1357883" cy="369332"/>
          </a:xfrm>
          <a:prstGeom prst="rect">
            <a:avLst/>
          </a:prstGeom>
          <a:noFill/>
        </p:spPr>
        <p:txBody>
          <a:bodyPr wrap="square" rtlCol="0">
            <a:spAutoFit/>
          </a:bodyPr>
          <a:lstStyle/>
          <a:p>
            <a:pPr>
              <a:spcBef>
                <a:spcPts val="500"/>
              </a:spcBef>
            </a:pPr>
            <a:r>
              <a:rPr lang="en-GB" sz="900" dirty="0">
                <a:solidFill>
                  <a:srgbClr val="53565A"/>
                </a:solidFill>
                <a:latin typeface="Arial" panose="020B0604020202020204" pitchFamily="34" charset="0"/>
                <a:cs typeface="Arial" panose="020B0604020202020204" pitchFamily="34" charset="0"/>
              </a:rPr>
              <a:t>Production </a:t>
            </a:r>
            <a:r>
              <a:rPr lang="en-GB" sz="900" dirty="0" err="1">
                <a:solidFill>
                  <a:srgbClr val="53565A"/>
                </a:solidFill>
                <a:latin typeface="Arial" panose="020B0604020202020204" pitchFamily="34" charset="0"/>
                <a:cs typeface="Arial" panose="020B0604020202020204" pitchFamily="34" charset="0"/>
              </a:rPr>
              <a:t>centers</a:t>
            </a:r>
            <a:br>
              <a:rPr lang="en-GB" sz="900" dirty="0">
                <a:solidFill>
                  <a:srgbClr val="53565A"/>
                </a:solidFill>
                <a:latin typeface="Arial" panose="020B0604020202020204" pitchFamily="34" charset="0"/>
                <a:cs typeface="Arial" panose="020B0604020202020204" pitchFamily="34" charset="0"/>
              </a:rPr>
            </a:br>
            <a:r>
              <a:rPr lang="en-GB" sz="900" dirty="0">
                <a:solidFill>
                  <a:srgbClr val="53565A"/>
                </a:solidFill>
                <a:latin typeface="Arial" panose="020B0604020202020204" pitchFamily="34" charset="0"/>
                <a:cs typeface="Arial" panose="020B0604020202020204" pitchFamily="34" charset="0"/>
              </a:rPr>
              <a:t>for biomass</a:t>
            </a:r>
          </a:p>
        </p:txBody>
      </p:sp>
      <p:sp>
        <p:nvSpPr>
          <p:cNvPr id="145" name="Oval 144">
            <a:extLst>
              <a:ext uri="{FF2B5EF4-FFF2-40B4-BE49-F238E27FC236}">
                <a16:creationId xmlns:a16="http://schemas.microsoft.com/office/drawing/2014/main" id="{871B591D-AE3D-913C-5D5E-049D8BFB3784}"/>
              </a:ext>
            </a:extLst>
          </p:cNvPr>
          <p:cNvSpPr/>
          <p:nvPr/>
        </p:nvSpPr>
        <p:spPr>
          <a:xfrm>
            <a:off x="849149" y="3169494"/>
            <a:ext cx="306740" cy="301671"/>
          </a:xfrm>
          <a:prstGeom prst="ellipse">
            <a:avLst/>
          </a:prstGeom>
          <a:solidFill>
            <a:srgbClr val="FF0000">
              <a:alpha val="57000"/>
            </a:srgb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95022" cy="5143500"/>
          </a:xfrm>
          <a:prstGeom prst="rect">
            <a:avLst/>
          </a:prstGeom>
        </p:spPr>
      </p:pic>
      <p:sp>
        <p:nvSpPr>
          <p:cNvPr id="12" name="Rectangle 11"/>
          <p:cNvSpPr/>
          <p:nvPr/>
        </p:nvSpPr>
        <p:spPr>
          <a:xfrm>
            <a:off x="1" y="4351362"/>
            <a:ext cx="9144000" cy="792138"/>
          </a:xfrm>
          <a:prstGeom prst="rect">
            <a:avLst/>
          </a:prstGeom>
          <a:solidFill>
            <a:srgbClr val="02253E">
              <a:alpha val="4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4348137"/>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558968" y="0"/>
            <a:ext cx="4585032" cy="5143500"/>
          </a:xfrm>
          <a:prstGeom prst="rect">
            <a:avLst/>
          </a:prstGeom>
          <a:solidFill>
            <a:srgbClr val="0225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EG_white text-0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970" y="4500804"/>
            <a:ext cx="1219512" cy="507447"/>
          </a:xfrm>
          <a:prstGeom prst="rect">
            <a:avLst/>
          </a:prstGeom>
        </p:spPr>
      </p:pic>
      <p:grpSp>
        <p:nvGrpSpPr>
          <p:cNvPr id="16" name="Group 15"/>
          <p:cNvGrpSpPr/>
          <p:nvPr/>
        </p:nvGrpSpPr>
        <p:grpSpPr>
          <a:xfrm>
            <a:off x="5067517" y="3151263"/>
            <a:ext cx="3512939" cy="1615827"/>
            <a:chOff x="5067517" y="4875923"/>
            <a:chExt cx="3512939" cy="1615827"/>
          </a:xfrm>
        </p:grpSpPr>
        <p:sp>
          <p:nvSpPr>
            <p:cNvPr id="17" name="Rectangle 16">
              <a:extLst>
                <a:ext uri="{FF2B5EF4-FFF2-40B4-BE49-F238E27FC236}">
                  <a16:creationId xmlns:a16="http://schemas.microsoft.com/office/drawing/2014/main" id="{1D4A4A59-C56D-4A83-85E4-4DF7370C6F6F}"/>
                </a:ext>
              </a:extLst>
            </p:cNvPr>
            <p:cNvSpPr/>
            <p:nvPr/>
          </p:nvSpPr>
          <p:spPr>
            <a:xfrm>
              <a:off x="5067517" y="4875923"/>
              <a:ext cx="3512939" cy="1615827"/>
            </a:xfrm>
            <a:prstGeom prst="rect">
              <a:avLst/>
            </a:prstGeom>
          </p:spPr>
          <p:txBody>
            <a:bodyPr wrap="square">
              <a:spAutoFit/>
            </a:bodyPr>
            <a:lstStyle/>
            <a:p>
              <a:pPr>
                <a:defRPr/>
              </a:pPr>
              <a:r>
                <a:rPr lang="en-US" sz="1100" b="1" dirty="0">
                  <a:solidFill>
                    <a:schemeClr val="bg1"/>
                  </a:solidFill>
                  <a:latin typeface="Arial"/>
                  <a:cs typeface="Arial"/>
                </a:rPr>
                <a:t>Active Energy Group plc</a:t>
              </a:r>
            </a:p>
            <a:p>
              <a:pPr>
                <a:defRPr/>
              </a:pPr>
              <a:endParaRPr lang="en-US" sz="1100" b="1" dirty="0">
                <a:solidFill>
                  <a:schemeClr val="bg1"/>
                </a:solidFill>
                <a:latin typeface="Arial"/>
                <a:cs typeface="Arial"/>
              </a:endParaRPr>
            </a:p>
            <a:p>
              <a:pPr>
                <a:defRPr/>
              </a:pPr>
              <a:r>
                <a:rPr lang="en-US" sz="1100" b="1" dirty="0">
                  <a:solidFill>
                    <a:schemeClr val="bg1"/>
                  </a:solidFill>
                  <a:latin typeface="Arial"/>
                  <a:cs typeface="Arial"/>
                </a:rPr>
                <a:t>e:  info@aegplc.com</a:t>
              </a:r>
            </a:p>
            <a:p>
              <a:pPr>
                <a:defRPr/>
              </a:pPr>
              <a:endParaRPr lang="en-US" sz="1100" b="1" dirty="0">
                <a:solidFill>
                  <a:schemeClr val="bg1"/>
                </a:solidFill>
                <a:latin typeface="Arial"/>
                <a:cs typeface="Arial"/>
              </a:endParaRPr>
            </a:p>
            <a:p>
              <a:pPr>
                <a:defRPr/>
              </a:pPr>
              <a:r>
                <a:rPr lang="en-US" sz="1100" b="1" dirty="0">
                  <a:solidFill>
                    <a:schemeClr val="bg1"/>
                  </a:solidFill>
                  <a:latin typeface="Arial"/>
                  <a:cs typeface="Arial"/>
                </a:rPr>
                <a:t>     twitter.com/aegplc</a:t>
              </a:r>
            </a:p>
            <a:p>
              <a:pPr>
                <a:defRPr/>
              </a:pPr>
              <a:endParaRPr lang="en-US" sz="1100" b="1" dirty="0">
                <a:solidFill>
                  <a:schemeClr val="bg1"/>
                </a:solidFill>
                <a:latin typeface="Arial"/>
                <a:cs typeface="Arial"/>
              </a:endParaRPr>
            </a:p>
            <a:p>
              <a:pPr>
                <a:defRPr/>
              </a:pPr>
              <a:r>
                <a:rPr lang="pl-PL" sz="1100" b="1" dirty="0">
                  <a:solidFill>
                    <a:schemeClr val="bg1"/>
                  </a:solidFill>
                  <a:latin typeface="Arial"/>
                  <a:cs typeface="Arial"/>
                </a:rPr>
                <a:t>www.aegplc.com</a:t>
              </a:r>
              <a:endParaRPr lang="en-GB" sz="1100" b="1" dirty="0">
                <a:solidFill>
                  <a:schemeClr val="bg1"/>
                </a:solidFill>
                <a:latin typeface="Arial"/>
                <a:cs typeface="Arial"/>
              </a:endParaRPr>
            </a:p>
            <a:p>
              <a:pPr>
                <a:defRPr/>
              </a:pPr>
              <a:endParaRPr lang="en-GB" sz="1100" b="1" dirty="0">
                <a:solidFill>
                  <a:schemeClr val="bg1"/>
                </a:solidFill>
                <a:latin typeface="Arial"/>
                <a:cs typeface="Arial"/>
              </a:endParaRPr>
            </a:p>
            <a:p>
              <a:pPr>
                <a:defRPr/>
              </a:pPr>
              <a:r>
                <a:rPr lang="en-GB" sz="1100" b="1" dirty="0">
                  <a:solidFill>
                    <a:schemeClr val="bg1"/>
                  </a:solidFill>
                  <a:latin typeface="Arial"/>
                  <a:cs typeface="Arial"/>
                </a:rPr>
                <a:t>www.coalswitch.us</a:t>
              </a:r>
              <a:endParaRPr lang="en-US" sz="1100" b="1" dirty="0">
                <a:solidFill>
                  <a:schemeClr val="bg1"/>
                </a:solidFill>
                <a:latin typeface="Arial"/>
                <a:cs typeface="Arial"/>
              </a:endParaRPr>
            </a:p>
          </p:txBody>
        </p:sp>
        <p:pic>
          <p:nvPicPr>
            <p:cNvPr id="18" name="Picture 17" descr="Twitter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358" y="5594243"/>
              <a:ext cx="182956" cy="149292"/>
            </a:xfrm>
            <a:prstGeom prst="rect">
              <a:avLst/>
            </a:prstGeom>
          </p:spPr>
        </p:pic>
      </p:grpSp>
    </p:spTree>
    <p:extLst>
      <p:ext uri="{BB962C8B-B14F-4D97-AF65-F5344CB8AC3E}">
        <p14:creationId xmlns:p14="http://schemas.microsoft.com/office/powerpoint/2010/main" val="348858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37288" y="624128"/>
            <a:ext cx="8490330" cy="4185760"/>
          </a:xfrm>
          <a:prstGeom prst="rect">
            <a:avLst/>
          </a:prstGeom>
          <a:noFill/>
        </p:spPr>
        <p:txBody>
          <a:bodyPr wrap="square" rtlCol="0">
            <a:spAutoFit/>
          </a:bodyPr>
          <a:lstStyle/>
          <a:p>
            <a:r>
              <a:rPr lang="en-US" sz="700" b="1" dirty="0">
                <a:latin typeface="Arial"/>
                <a:cs typeface="Arial"/>
              </a:rPr>
              <a:t>IMPORTANT NOTE</a:t>
            </a:r>
          </a:p>
          <a:p>
            <a:endParaRPr lang="en-US" sz="700" dirty="0">
              <a:latin typeface="Arial"/>
              <a:cs typeface="Arial"/>
            </a:endParaRPr>
          </a:p>
          <a:p>
            <a:r>
              <a:rPr lang="en-US" sz="700" dirty="0">
                <a:latin typeface="Arial"/>
                <a:cs typeface="Arial"/>
              </a:rPr>
              <a:t>The information contained in this document (the presentation”) and the presentation made to you verbally has been prepared by Active Energy Group plc (the “Company”). The Company is a UK company quoted on AIM, a market operated by London Stock Exchange plc. This Presentation has not been fully verified and is subject to material updating, revision and further verification and amendment without notice. This Presentation has not been approved by an </a:t>
            </a:r>
            <a:r>
              <a:rPr lang="en-US" sz="700" dirty="0" err="1">
                <a:latin typeface="Arial"/>
                <a:cs typeface="Arial"/>
              </a:rPr>
              <a:t>authorized</a:t>
            </a:r>
            <a:r>
              <a:rPr lang="en-US" sz="700" dirty="0">
                <a:latin typeface="Arial"/>
                <a:cs typeface="Arial"/>
              </a:rPr>
              <a:t> person in accordance with Section 21 of the Financial Services and Markets Act 2000 (as amended) (“</a:t>
            </a:r>
            <a:r>
              <a:rPr lang="en-US" sz="700" dirty="0" err="1">
                <a:latin typeface="Arial"/>
                <a:cs typeface="Arial"/>
              </a:rPr>
              <a:t>FSMA</a:t>
            </a:r>
            <a:r>
              <a:rPr lang="en-US" sz="700" dirty="0">
                <a:latin typeface="Arial"/>
                <a:cs typeface="Arial"/>
              </a:rPr>
              <a:t>”) and therefore it is being provided for information purposes only. </a:t>
            </a:r>
          </a:p>
          <a:p>
            <a:r>
              <a:rPr lang="en-US" sz="700" dirty="0">
                <a:latin typeface="Arial"/>
                <a:cs typeface="Arial"/>
              </a:rPr>
              <a:t>     </a:t>
            </a:r>
          </a:p>
          <a:p>
            <a:r>
              <a:rPr lang="en-US" sz="700" dirty="0">
                <a:latin typeface="Arial"/>
                <a:cs typeface="Arial"/>
              </a:rPr>
              <a:t>While the information contained herein has been prepared in good faith, neither the Company nor any of its directors, officers, agents, employees or advisers give, have given or have authority to give, any representations or warranties (express or implied) as to, or in relation to, the accuracy, reliability or completeness of the information in this Presentation, or any revision thereof, or of any other written or oral information made or to be made available to any interested party or its advisers (all such information being referred to as “Information”) and liability therefore is expressly disclaimed. Accordingly, neither the Company nor any of its directors, officers, agents, employees or advisers take any responsibility for, or will accept any liability whether direct or indirect, express or implied, contractual, tortious, statutory or otherwise, in respect of, the accuracy or completeness of the Information or for any of the opinions contained herein or for any errors, omissions or misstatements or for any loss, howsoever arising, from the use of this Presentation. </a:t>
            </a:r>
          </a:p>
          <a:p>
            <a:endParaRPr lang="en-US" sz="700" dirty="0">
              <a:latin typeface="Arial"/>
              <a:cs typeface="Arial"/>
            </a:endParaRPr>
          </a:p>
          <a:p>
            <a:r>
              <a:rPr lang="en-US" sz="700" dirty="0">
                <a:latin typeface="Arial"/>
                <a:cs typeface="Arial"/>
              </a:rPr>
              <a:t>The views of the Company’s management/directors and/or its partners set out in this document could ultimately prove to be incorrect. No warranty, express or implied, is given by the presentation of these figures herein and investors should place no reliance on the Company’s estimates cited in this document. </a:t>
            </a:r>
          </a:p>
          <a:p>
            <a:r>
              <a:rPr lang="en-US" sz="700" dirty="0">
                <a:latin typeface="Arial"/>
                <a:cs typeface="Arial"/>
              </a:rPr>
              <a:t>    </a:t>
            </a:r>
          </a:p>
          <a:p>
            <a:r>
              <a:rPr lang="en-US" sz="700" dirty="0">
                <a:latin typeface="Arial"/>
                <a:cs typeface="Arial"/>
              </a:rPr>
              <a:t>This Presentation may contain “forward-looking statements” that involve substantial risks and uncertainties, and actual results and developments may differ materially from those expressed or implied by these statements. These forward-looking statements are statements regarding the Company’s intentions, beliefs or current expectations concerning, among other things, the Company’s results of operations, performance, financial condition, prospects, growth, strategies and the industry in which the Company operates. By their nature, forward-looking statements involve risks and uncertainties because they relate to events and depend on circumstances that may or may not occur in the future. These forward-looking statements are not guarantees of future performance of the Company and reflect assumptions and subjective judgements by the Company that are difficult to predict, qualify and/or quantify. These forward-looking statements speak only as of the date of this Presentation and the Company does not undertake any obligation to publicly release any revisions to these forward-looking statements to reflect events or circumstances after the date of this Presentation. </a:t>
            </a:r>
          </a:p>
          <a:p>
            <a:r>
              <a:rPr lang="en-US" sz="700" dirty="0">
                <a:latin typeface="Arial"/>
                <a:cs typeface="Arial"/>
              </a:rPr>
              <a:t>       </a:t>
            </a:r>
          </a:p>
          <a:p>
            <a:r>
              <a:rPr lang="en-US" sz="700" dirty="0">
                <a:latin typeface="Arial"/>
                <a:cs typeface="Arial"/>
              </a:rPr>
              <a:t>This Presentation should not be considered as the giving of investment advice by the Company or any of its directors, officers, agents, employees or advisers. In particular, this Presentation does not constitute or form part of any offer or invitation to subscribe for or purchase any securities and neither this Presentation nor anything contained herein shall form the basis of any contract or commitment whatsoever. No reliance may be placed for any purpose whatsoever on the information or opinions contained in these slides or the Presentation or on the completeness, accuracy or fairness thereof. In particular, any estimates or projections or opinions contained herein necessarily involve significant elements of subjective judgment, analysis and assumptions and each recipient should satisfy itself in relation to such matters. </a:t>
            </a:r>
          </a:p>
          <a:p>
            <a:r>
              <a:rPr lang="en-US" sz="700" dirty="0">
                <a:latin typeface="Arial"/>
                <a:cs typeface="Arial"/>
              </a:rPr>
              <a:t>  </a:t>
            </a:r>
          </a:p>
          <a:p>
            <a:r>
              <a:rPr lang="en-US" sz="700" dirty="0">
                <a:latin typeface="Arial"/>
                <a:cs typeface="Arial"/>
              </a:rPr>
              <a:t>The distribution of this document in or to persons subject to jurisdictions outside the UK may be restricted by law and persons into whose possession this document comes should inform themselves about, and observe, any such restrictions. Any failure to comply with these restrictions may constitute a violation of the laws of the relevant jurisdiction. </a:t>
            </a:r>
          </a:p>
          <a:p>
            <a:endParaRPr lang="en-US" sz="700" dirty="0">
              <a:latin typeface="Arial"/>
              <a:cs typeface="Arial"/>
            </a:endParaRPr>
          </a:p>
          <a:p>
            <a:r>
              <a:rPr lang="en-GB" sz="700" b="0" dirty="0">
                <a:effectLst/>
                <a:latin typeface="Arial" panose="020B0604020202020204" pitchFamily="34" charset="0"/>
                <a:cs typeface="Arial" panose="020B0604020202020204" pitchFamily="34" charset="0"/>
              </a:rPr>
              <a:t>Image Disclaimer. All images used are for illustrative purposes only and have either been sourced through the Company’s image library or other sources.</a:t>
            </a:r>
            <a:endParaRPr lang="en-US" sz="700" dirty="0">
              <a:latin typeface="Arial" panose="020B0604020202020204" pitchFamily="34" charset="0"/>
              <a:cs typeface="Arial" panose="020B0604020202020204" pitchFamily="34" charset="0"/>
            </a:endParaRPr>
          </a:p>
          <a:p>
            <a:r>
              <a:rPr lang="en-US" sz="700" dirty="0">
                <a:latin typeface="Arial"/>
                <a:cs typeface="Arial"/>
              </a:rPr>
              <a:t>   </a:t>
            </a:r>
          </a:p>
          <a:p>
            <a:r>
              <a:rPr lang="en-US" sz="700" dirty="0">
                <a:latin typeface="Arial"/>
                <a:cs typeface="Arial"/>
              </a:rPr>
              <a:t>Allenby Capital Limited (“Allenby Capital”), which is authorized and regulated by the Financial Conduct Authority, is acting as the nominated adviser and broker to the Company. Accordingly, the recipients should note that Allenby Capital is neither advising nor treating as a client any other person and will not be responsible to anyone other than the Company for providing the protections afforded to clients of Allenby Capital and nor for providing advice in relation to the matters contained in this Presentation.</a:t>
            </a:r>
          </a:p>
        </p:txBody>
      </p:sp>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marL="12700" marR="0" lvl="0" indent="0" algn="r" defTabSz="914400" eaLnBrk="1" fontAlgn="auto" latinLnBrk="0" hangingPunct="1">
              <a:lnSpc>
                <a:spcPct val="100000"/>
              </a:lnSpc>
              <a:spcBef>
                <a:spcPts val="100"/>
              </a:spcBef>
              <a:spcAft>
                <a:spcPts val="0"/>
              </a:spcAft>
              <a:buClrTx/>
              <a:buSzTx/>
              <a:buFontTx/>
              <a:buNone/>
              <a:tabLst/>
              <a:defRPr/>
            </a:pPr>
            <a:r>
              <a:rPr kumimoji="0" lang="en-GB" sz="1400" b="1" i="0" u="none" strike="noStrike" kern="0" cap="none" spc="0" normalizeH="0" baseline="0" noProof="0" dirty="0">
                <a:ln>
                  <a:noFill/>
                </a:ln>
                <a:solidFill>
                  <a:srgbClr val="595959"/>
                </a:solidFill>
                <a:effectLst/>
                <a:uLnTx/>
                <a:uFillTx/>
                <a:latin typeface="Arial"/>
                <a:cs typeface="Arial"/>
              </a:rPr>
              <a:t>Disclaimer</a:t>
            </a:r>
            <a:endParaRPr kumimoji="0" sz="1400" b="0" i="0" u="none" strike="noStrike" kern="0" cap="none" spc="0" normalizeH="0" baseline="0" noProof="0" dirty="0">
              <a:ln>
                <a:noFill/>
              </a:ln>
              <a:solidFill>
                <a:srgbClr val="595959"/>
              </a:solidFill>
              <a:effectLst/>
              <a:uLnTx/>
              <a:uFillTx/>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P2</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Tree>
    <p:extLst>
      <p:ext uri="{BB962C8B-B14F-4D97-AF65-F5344CB8AC3E}">
        <p14:creationId xmlns:p14="http://schemas.microsoft.com/office/powerpoint/2010/main" val="146191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marL="12700" marR="0" lvl="0" indent="0" algn="r" defTabSz="914400" eaLnBrk="1" fontAlgn="auto" latinLnBrk="0" hangingPunct="1">
              <a:lnSpc>
                <a:spcPct val="100000"/>
              </a:lnSpc>
              <a:spcBef>
                <a:spcPts val="100"/>
              </a:spcBef>
              <a:spcAft>
                <a:spcPts val="0"/>
              </a:spcAft>
              <a:buClrTx/>
              <a:buSzTx/>
              <a:buFontTx/>
              <a:buNone/>
              <a:tabLst/>
              <a:defRPr/>
            </a:pPr>
            <a:r>
              <a:rPr kumimoji="0" lang="en-GB" sz="1400" b="1" i="0" u="none" strike="noStrike" kern="0" cap="none" spc="0" normalizeH="0" baseline="0" noProof="0" dirty="0">
                <a:ln>
                  <a:noFill/>
                </a:ln>
                <a:solidFill>
                  <a:srgbClr val="595959"/>
                </a:solidFill>
                <a:effectLst/>
                <a:uLnTx/>
                <a:uFillTx/>
                <a:latin typeface="Arial"/>
                <a:cs typeface="Arial"/>
              </a:rPr>
              <a:t>About</a:t>
            </a:r>
            <a:r>
              <a:rPr kumimoji="0" lang="en-GB" sz="1400" b="1" i="0" u="none" strike="noStrike" kern="0" cap="none" spc="0" normalizeH="0" noProof="0" dirty="0">
                <a:ln>
                  <a:noFill/>
                </a:ln>
                <a:solidFill>
                  <a:srgbClr val="595959"/>
                </a:solidFill>
                <a:effectLst/>
                <a:uLnTx/>
                <a:uFillTx/>
                <a:latin typeface="Arial"/>
                <a:cs typeface="Arial"/>
              </a:rPr>
              <a:t> Active Energy Group</a:t>
            </a:r>
            <a:endParaRPr kumimoji="0" sz="1400" b="0" i="0" u="none" strike="noStrike" kern="0" cap="none" spc="0" normalizeH="0" baseline="0" noProof="0" dirty="0">
              <a:ln>
                <a:noFill/>
              </a:ln>
              <a:solidFill>
                <a:srgbClr val="595959"/>
              </a:solidFill>
              <a:effectLst/>
              <a:uLnTx/>
              <a:uFillTx/>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P3</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36" name="object 33"/>
          <p:cNvSpPr txBox="1"/>
          <p:nvPr/>
        </p:nvSpPr>
        <p:spPr>
          <a:xfrm>
            <a:off x="4315807" y="983619"/>
            <a:ext cx="4233390" cy="182101"/>
          </a:xfrm>
          <a:prstGeom prst="rect">
            <a:avLst/>
          </a:prstGeom>
        </p:spPr>
        <p:txBody>
          <a:bodyPr vert="horz" wrap="square" lIns="0" tIns="12700" rIns="0" bIns="0" rtlCol="0">
            <a:spAutoFit/>
          </a:bodyPr>
          <a:lstStyle/>
          <a:p>
            <a:pPr marL="25400" marR="0" lvl="0" indent="0" defTabSz="914400" eaLnBrk="1" fontAlgn="auto" latinLnBrk="0" hangingPunct="1">
              <a:lnSpc>
                <a:spcPct val="100000"/>
              </a:lnSpc>
              <a:spcBef>
                <a:spcPts val="100"/>
              </a:spcBef>
              <a:spcAft>
                <a:spcPts val="0"/>
              </a:spcAft>
              <a:buClrTx/>
              <a:buSzTx/>
              <a:buFontTx/>
              <a:buNone/>
              <a:tabLst/>
              <a:defRPr/>
            </a:pPr>
            <a:r>
              <a:rPr kumimoji="0" sz="1100" b="1" i="0" u="none" strike="noStrike" kern="0" cap="none" spc="0" normalizeH="0" baseline="0" noProof="0" dirty="0">
                <a:ln>
                  <a:noFill/>
                </a:ln>
                <a:solidFill>
                  <a:srgbClr val="52555A"/>
                </a:solidFill>
                <a:effectLst/>
                <a:uLnTx/>
                <a:uFillTx/>
                <a:latin typeface="Arial"/>
                <a:cs typeface="Arial"/>
              </a:rPr>
              <a:t>Indicative</a:t>
            </a:r>
            <a:r>
              <a:rPr kumimoji="0" sz="1100" b="1" i="0" u="none" strike="noStrike" kern="0" cap="none" spc="-10" normalizeH="0" baseline="0" noProof="0" dirty="0">
                <a:ln>
                  <a:noFill/>
                </a:ln>
                <a:solidFill>
                  <a:srgbClr val="52555A"/>
                </a:solidFill>
                <a:effectLst/>
                <a:uLnTx/>
                <a:uFillTx/>
                <a:latin typeface="Arial"/>
                <a:cs typeface="Arial"/>
              </a:rPr>
              <a:t> </a:t>
            </a:r>
            <a:r>
              <a:rPr kumimoji="0" sz="1100" b="1" i="0" u="none" strike="noStrike" kern="0" cap="none" spc="0" normalizeH="0" baseline="0" noProof="0" dirty="0">
                <a:ln>
                  <a:noFill/>
                </a:ln>
                <a:solidFill>
                  <a:srgbClr val="52555A"/>
                </a:solidFill>
                <a:effectLst/>
                <a:uLnTx/>
                <a:uFillTx/>
                <a:latin typeface="Arial"/>
                <a:cs typeface="Arial"/>
              </a:rPr>
              <a:t>production</a:t>
            </a:r>
            <a:r>
              <a:rPr kumimoji="0" sz="1100" b="1" i="0" u="none" strike="noStrike" kern="0" cap="none" spc="-70" normalizeH="0" baseline="0" noProof="0" dirty="0">
                <a:ln>
                  <a:noFill/>
                </a:ln>
                <a:solidFill>
                  <a:srgbClr val="52555A"/>
                </a:solidFill>
                <a:effectLst/>
                <a:uLnTx/>
                <a:uFillTx/>
                <a:latin typeface="Arial"/>
                <a:cs typeface="Arial"/>
              </a:rPr>
              <a:t> </a:t>
            </a:r>
            <a:r>
              <a:rPr kumimoji="0" sz="1100" b="1" i="0" u="none" strike="noStrike" kern="0" cap="none" spc="0" normalizeH="0" baseline="0" noProof="0" dirty="0">
                <a:ln>
                  <a:noFill/>
                </a:ln>
                <a:solidFill>
                  <a:srgbClr val="52555A"/>
                </a:solidFill>
                <a:effectLst/>
                <a:uLnTx/>
                <a:uFillTx/>
                <a:latin typeface="Arial"/>
                <a:cs typeface="Arial"/>
              </a:rPr>
              <a:t>capacity</a:t>
            </a:r>
            <a:r>
              <a:rPr kumimoji="0" sz="1100" b="1" i="0" u="none" strike="noStrike" kern="0" cap="none" spc="-50" normalizeH="0" baseline="0" noProof="0" dirty="0">
                <a:ln>
                  <a:noFill/>
                </a:ln>
                <a:solidFill>
                  <a:srgbClr val="52555A"/>
                </a:solidFill>
                <a:effectLst/>
                <a:uLnTx/>
                <a:uFillTx/>
                <a:latin typeface="Arial"/>
                <a:cs typeface="Arial"/>
              </a:rPr>
              <a:t> </a:t>
            </a:r>
            <a:r>
              <a:rPr kumimoji="0" sz="1100" b="1" i="0" u="none" strike="noStrike" kern="0" cap="none" spc="0" normalizeH="0" baseline="0" noProof="0" dirty="0">
                <a:ln>
                  <a:noFill/>
                </a:ln>
                <a:solidFill>
                  <a:srgbClr val="52555A"/>
                </a:solidFill>
                <a:effectLst/>
                <a:uLnTx/>
                <a:uFillTx/>
                <a:latin typeface="Arial"/>
                <a:cs typeface="Arial"/>
              </a:rPr>
              <a:t>growth</a:t>
            </a:r>
            <a:r>
              <a:rPr kumimoji="0" sz="1100" b="1" i="0" u="none" strike="noStrike" kern="0" cap="none" spc="-50" normalizeH="0" baseline="0" noProof="0" dirty="0">
                <a:ln>
                  <a:noFill/>
                </a:ln>
                <a:solidFill>
                  <a:srgbClr val="52555A"/>
                </a:solidFill>
                <a:effectLst/>
                <a:uLnTx/>
                <a:uFillTx/>
                <a:latin typeface="Arial"/>
                <a:cs typeface="Arial"/>
              </a:rPr>
              <a:t> </a:t>
            </a:r>
            <a:r>
              <a:rPr kumimoji="0" sz="1100" b="1" i="0" u="none" strike="noStrike" kern="0" cap="none" spc="0" normalizeH="0" baseline="0" noProof="0" dirty="0">
                <a:ln>
                  <a:noFill/>
                </a:ln>
                <a:solidFill>
                  <a:srgbClr val="52555A"/>
                </a:solidFill>
                <a:effectLst/>
                <a:uLnTx/>
                <a:uFillTx/>
                <a:latin typeface="Arial"/>
                <a:cs typeface="Arial"/>
              </a:rPr>
              <a:t>plan</a:t>
            </a:r>
            <a:r>
              <a:rPr kumimoji="0" sz="1100" b="1" i="0" u="none" strike="noStrike" kern="0" cap="none" spc="-50" normalizeH="0" baseline="0" noProof="0" dirty="0">
                <a:ln>
                  <a:noFill/>
                </a:ln>
                <a:solidFill>
                  <a:srgbClr val="52555A"/>
                </a:solidFill>
                <a:effectLst/>
                <a:uLnTx/>
                <a:uFillTx/>
                <a:latin typeface="Arial"/>
                <a:cs typeface="Arial"/>
              </a:rPr>
              <a:t> </a:t>
            </a:r>
            <a:r>
              <a:rPr kumimoji="0" sz="1100" b="1" i="0" u="none" strike="noStrike" kern="0" cap="none" spc="0" normalizeH="0" baseline="0" noProof="0" dirty="0">
                <a:ln>
                  <a:noFill/>
                </a:ln>
                <a:solidFill>
                  <a:srgbClr val="52555A"/>
                </a:solidFill>
                <a:effectLst/>
                <a:uLnTx/>
                <a:uFillTx/>
                <a:latin typeface="Arial"/>
                <a:cs typeface="Arial"/>
              </a:rPr>
              <a:t>for</a:t>
            </a:r>
            <a:r>
              <a:rPr kumimoji="0" sz="1100" b="1" i="0" u="none" strike="noStrike" kern="0" cap="none" spc="-15" normalizeH="0" baseline="0" noProof="0" dirty="0">
                <a:ln>
                  <a:noFill/>
                </a:ln>
                <a:solidFill>
                  <a:srgbClr val="52555A"/>
                </a:solidFill>
                <a:effectLst/>
                <a:uLnTx/>
                <a:uFillTx/>
                <a:latin typeface="Arial"/>
                <a:cs typeface="Arial"/>
              </a:rPr>
              <a:t> </a:t>
            </a:r>
            <a:r>
              <a:rPr kumimoji="0" sz="1100" b="1" i="0" u="none" strike="noStrike" kern="0" cap="none" spc="-10" normalizeH="0" baseline="0" noProof="0" dirty="0">
                <a:ln>
                  <a:noFill/>
                </a:ln>
                <a:solidFill>
                  <a:srgbClr val="55D205"/>
                </a:solidFill>
                <a:effectLst/>
                <a:uLnTx/>
                <a:uFillTx/>
                <a:latin typeface="Arial"/>
                <a:cs typeface="Arial"/>
              </a:rPr>
              <a:t>CoalSwitch</a:t>
            </a:r>
            <a:r>
              <a:rPr kumimoji="0" sz="1100" b="1" i="0" u="none" strike="noStrike" kern="0" cap="none" spc="-15" normalizeH="0" baseline="23391" noProof="0" dirty="0">
                <a:ln>
                  <a:noFill/>
                </a:ln>
                <a:solidFill>
                  <a:srgbClr val="55D205"/>
                </a:solidFill>
                <a:effectLst/>
                <a:uLnTx/>
                <a:uFillTx/>
                <a:latin typeface="Arial"/>
                <a:cs typeface="Arial"/>
              </a:rPr>
              <a:t>®</a:t>
            </a:r>
            <a:endParaRPr kumimoji="0" sz="11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Rectangle 12">
            <a:extLst>
              <a:ext uri="{FF2B5EF4-FFF2-40B4-BE49-F238E27FC236}">
                <a16:creationId xmlns:a16="http://schemas.microsoft.com/office/drawing/2014/main" id="{7E127A49-67B4-D665-9276-51770008B9CD}"/>
              </a:ext>
            </a:extLst>
          </p:cNvPr>
          <p:cNvSpPr/>
          <p:nvPr/>
        </p:nvSpPr>
        <p:spPr>
          <a:xfrm>
            <a:off x="463792" y="938233"/>
            <a:ext cx="3529047" cy="3435569"/>
          </a:xfrm>
          <a:prstGeom prst="rect">
            <a:avLst/>
          </a:prstGeom>
          <a:noFill/>
          <a:ln>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A8C829E-2F53-43A4-85CB-029AD6B3168D}"/>
              </a:ext>
            </a:extLst>
          </p:cNvPr>
          <p:cNvSpPr/>
          <p:nvPr/>
        </p:nvSpPr>
        <p:spPr>
          <a:xfrm>
            <a:off x="4215597" y="938232"/>
            <a:ext cx="4602688" cy="2652707"/>
          </a:xfrm>
          <a:prstGeom prst="rect">
            <a:avLst/>
          </a:prstGeom>
          <a:noFill/>
          <a:ln w="9525" cmpd="sng">
            <a:solidFill>
              <a:srgbClr val="53565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8" name="object 27"/>
          <p:cNvSpPr txBox="1"/>
          <p:nvPr/>
        </p:nvSpPr>
        <p:spPr>
          <a:xfrm rot="5400000">
            <a:off x="8207805" y="1070689"/>
            <a:ext cx="376000" cy="667887"/>
          </a:xfrm>
          <a:prstGeom prst="rect">
            <a:avLst/>
          </a:prstGeom>
        </p:spPr>
        <p:txBody>
          <a:bodyPr vert="vert270" wrap="square" lIns="0" tIns="0" rIns="0" bIns="0" rtlCol="0">
            <a:spAutoFit/>
          </a:bodyPr>
          <a:lstStyle/>
          <a:p>
            <a:pPr marL="12700" marR="0" lvl="0" indent="0" algn="ctr" defTabSz="914400" eaLnBrk="1" fontAlgn="auto" latinLnBrk="0" hangingPunct="1">
              <a:lnSpc>
                <a:spcPct val="0"/>
              </a:lnSpc>
              <a:spcBef>
                <a:spcPts val="0"/>
              </a:spcBef>
              <a:spcAft>
                <a:spcPts val="0"/>
              </a:spcAft>
              <a:buClrTx/>
              <a:buSzTx/>
              <a:buFontTx/>
              <a:buNone/>
              <a:tabLst/>
              <a:defRPr/>
            </a:pPr>
            <a:r>
              <a:rPr kumimoji="0" lang="en-GB" sz="600" b="0" i="0" u="none" strike="noStrike" kern="0" cap="none" spc="0" normalizeH="0" baseline="0" noProof="0" dirty="0">
                <a:ln>
                  <a:noFill/>
                </a:ln>
                <a:solidFill>
                  <a:srgbClr val="6C6B6C"/>
                </a:solidFill>
                <a:effectLst/>
                <a:uLnTx/>
                <a:uFillTx/>
                <a:latin typeface="Arial"/>
                <a:cs typeface="Arial"/>
              </a:rPr>
              <a:t>up to</a:t>
            </a:r>
          </a:p>
          <a:p>
            <a:pPr marL="12700" marR="0" lvl="0" indent="0" algn="ctr" defTabSz="914400" eaLnBrk="1" fontAlgn="auto" latinLnBrk="0" hangingPunct="1">
              <a:lnSpc>
                <a:spcPct val="80000"/>
              </a:lnSpc>
              <a:spcBef>
                <a:spcPts val="0"/>
              </a:spcBef>
              <a:spcAft>
                <a:spcPts val="0"/>
              </a:spcAft>
              <a:buClrTx/>
              <a:buSzTx/>
              <a:buFontTx/>
              <a:buNone/>
              <a:tabLst/>
              <a:defRPr/>
            </a:pPr>
            <a:endParaRPr lang="en-GB" sz="500" b="1" kern="0" dirty="0">
              <a:solidFill>
                <a:srgbClr val="6C6B6C"/>
              </a:solidFill>
              <a:latin typeface="Arial"/>
              <a:cs typeface="Arial"/>
            </a:endParaRPr>
          </a:p>
          <a:p>
            <a:pPr marL="12700" marR="0" lvl="0" indent="0" algn="ctr"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C6B6C"/>
                </a:solidFill>
                <a:effectLst/>
                <a:uLnTx/>
                <a:uFillTx/>
                <a:latin typeface="Arial"/>
                <a:cs typeface="Arial"/>
              </a:rPr>
              <a:t>500,000</a:t>
            </a:r>
            <a:br>
              <a:rPr kumimoji="0" lang="en-GB" sz="1200" b="1" i="0" u="none" strike="noStrike" kern="0" cap="none" spc="0" normalizeH="0" baseline="0" noProof="0" dirty="0">
                <a:ln>
                  <a:noFill/>
                </a:ln>
                <a:solidFill>
                  <a:srgbClr val="6C6B6C"/>
                </a:solidFill>
                <a:effectLst/>
                <a:uLnTx/>
                <a:uFillTx/>
                <a:latin typeface="Arial"/>
                <a:cs typeface="Arial"/>
              </a:rPr>
            </a:br>
            <a:r>
              <a:rPr kumimoji="0" lang="en-GB" sz="1200" b="1" i="0" u="none" strike="noStrike" kern="0" cap="none" spc="0" normalizeH="0" baseline="0" noProof="0" dirty="0">
                <a:ln>
                  <a:noFill/>
                </a:ln>
                <a:solidFill>
                  <a:srgbClr val="6C6B6C"/>
                </a:solidFill>
                <a:effectLst/>
                <a:uLnTx/>
                <a:uFillTx/>
                <a:latin typeface="Arial"/>
                <a:cs typeface="Arial"/>
              </a:rPr>
              <a:t>tons</a:t>
            </a:r>
            <a:endParaRPr kumimoji="0" sz="1200" b="1" i="0" u="none" strike="noStrike" kern="0" cap="none" spc="0" normalizeH="0" baseline="0" noProof="0">
              <a:ln>
                <a:noFill/>
              </a:ln>
              <a:solidFill>
                <a:srgbClr val="6C6B6C"/>
              </a:solidFill>
              <a:effectLst/>
              <a:uLnTx/>
              <a:uFillTx/>
              <a:latin typeface="Arial"/>
              <a:cs typeface="Arial"/>
            </a:endParaRPr>
          </a:p>
        </p:txBody>
      </p:sp>
      <p:sp>
        <p:nvSpPr>
          <p:cNvPr id="61" name="Rectangle 60">
            <a:extLst>
              <a:ext uri="{FF2B5EF4-FFF2-40B4-BE49-F238E27FC236}">
                <a16:creationId xmlns:a16="http://schemas.microsoft.com/office/drawing/2014/main" id="{AA8C829E-2F53-43A4-85CB-029AD6B3168D}"/>
              </a:ext>
            </a:extLst>
          </p:cNvPr>
          <p:cNvSpPr/>
          <p:nvPr/>
        </p:nvSpPr>
        <p:spPr>
          <a:xfrm>
            <a:off x="4215597" y="3715627"/>
            <a:ext cx="4602688" cy="658176"/>
          </a:xfrm>
          <a:prstGeom prst="rect">
            <a:avLst/>
          </a:prstGeom>
          <a:solidFill>
            <a:srgbClr val="0D6601"/>
          </a:solidFill>
          <a:ln w="9525" cmpd="sng">
            <a:solidFill>
              <a:srgbClr val="0D660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4216190" y="3768533"/>
            <a:ext cx="4602095" cy="530915"/>
          </a:xfrm>
          <a:prstGeom prst="rect">
            <a:avLst/>
          </a:prstGeom>
        </p:spPr>
        <p:txBody>
          <a:bodyPr wrap="square" lIns="0" tIns="0" rIns="0" bIns="0">
            <a:spAutoFit/>
          </a:bodyPr>
          <a:lstStyle/>
          <a:p>
            <a:pPr marL="46800" algn="ctr">
              <a:buClr>
                <a:srgbClr val="03253E"/>
              </a:buClr>
            </a:pPr>
            <a:r>
              <a:rPr lang="en-GB" sz="1150" b="1" dirty="0">
                <a:solidFill>
                  <a:schemeClr val="bg1"/>
                </a:solidFill>
                <a:latin typeface="Arial"/>
                <a:cs typeface="Arial"/>
              </a:rPr>
              <a:t>Active Energy has an aggressive growth strategy to increase production in USA either through proprietary plants or</a:t>
            </a:r>
            <a:br>
              <a:rPr lang="en-GB" sz="1150" b="1" dirty="0">
                <a:solidFill>
                  <a:schemeClr val="bg1"/>
                </a:solidFill>
                <a:latin typeface="Arial"/>
                <a:cs typeface="Arial"/>
              </a:rPr>
            </a:br>
            <a:r>
              <a:rPr lang="en-GB" sz="1150" b="1" dirty="0">
                <a:solidFill>
                  <a:schemeClr val="bg1"/>
                </a:solidFill>
                <a:latin typeface="Arial"/>
                <a:cs typeface="Arial"/>
              </a:rPr>
              <a:t>small scale joint venture projects </a:t>
            </a:r>
          </a:p>
        </p:txBody>
      </p:sp>
      <p:sp>
        <p:nvSpPr>
          <p:cNvPr id="37" name="object 33"/>
          <p:cNvSpPr txBox="1"/>
          <p:nvPr/>
        </p:nvSpPr>
        <p:spPr>
          <a:xfrm rot="16200000">
            <a:off x="3284812" y="2265793"/>
            <a:ext cx="2189732" cy="186132"/>
          </a:xfrm>
          <a:prstGeom prst="rect">
            <a:avLst/>
          </a:prstGeom>
        </p:spPr>
        <p:txBody>
          <a:bodyPr vert="horz" wrap="square" lIns="0" tIns="12700" rIns="0" bIns="0" rtlCol="0">
            <a:spAutoFit/>
          </a:bodyPr>
          <a:lstStyle/>
          <a:p>
            <a:pPr marL="25400" marR="0" lvl="0" indent="0" algn="ctr" defTabSz="914400" eaLnBrk="1" fontAlgn="auto" latinLnBrk="0" hangingPunct="1">
              <a:lnSpc>
                <a:spcPct val="100000"/>
              </a:lnSpc>
              <a:spcBef>
                <a:spcPts val="100"/>
              </a:spcBef>
              <a:spcAft>
                <a:spcPts val="0"/>
              </a:spcAft>
              <a:buClrTx/>
              <a:buSzTx/>
              <a:buFontTx/>
              <a:buNone/>
              <a:tabLst/>
              <a:defRPr/>
            </a:pPr>
            <a:r>
              <a:rPr kumimoji="0" lang="en-GB" sz="1100" i="0" u="none" strike="noStrike" kern="0" cap="none" spc="60" normalizeH="0" baseline="0" noProof="0" dirty="0">
                <a:ln>
                  <a:noFill/>
                </a:ln>
                <a:solidFill>
                  <a:srgbClr val="52555A"/>
                </a:solidFill>
                <a:effectLst/>
                <a:uLnTx/>
                <a:uFillTx/>
                <a:latin typeface="Arial"/>
                <a:cs typeface="Arial"/>
              </a:rPr>
              <a:t>Production</a:t>
            </a:r>
            <a:r>
              <a:rPr kumimoji="0" lang="en-GB" sz="1100" i="0" u="none" strike="noStrike" kern="0" cap="none" spc="60" normalizeH="0" noProof="0" dirty="0">
                <a:ln>
                  <a:noFill/>
                </a:ln>
                <a:solidFill>
                  <a:srgbClr val="52555A"/>
                </a:solidFill>
                <a:effectLst/>
                <a:uLnTx/>
                <a:uFillTx/>
                <a:latin typeface="Arial"/>
                <a:cs typeface="Arial"/>
              </a:rPr>
              <a:t> capacity growth</a:t>
            </a:r>
            <a:endParaRPr kumimoji="0" sz="1100" i="0" u="none" strike="noStrike" kern="0" cap="none" spc="60" normalizeH="0" baseline="0" noProof="0" dirty="0">
              <a:ln>
                <a:noFill/>
              </a:ln>
              <a:solidFill>
                <a:sysClr val="windowText" lastClr="000000"/>
              </a:solidFill>
              <a:effectLst/>
              <a:uLnTx/>
              <a:uFillTx/>
              <a:latin typeface="Arial"/>
              <a:cs typeface="Arial"/>
            </a:endParaRPr>
          </a:p>
        </p:txBody>
      </p:sp>
      <p:grpSp>
        <p:nvGrpSpPr>
          <p:cNvPr id="2" name="Group 1"/>
          <p:cNvGrpSpPr/>
          <p:nvPr/>
        </p:nvGrpSpPr>
        <p:grpSpPr>
          <a:xfrm>
            <a:off x="467876" y="1252408"/>
            <a:ext cx="3481731" cy="3025274"/>
            <a:chOff x="513698" y="1148748"/>
            <a:chExt cx="3481731" cy="3025274"/>
          </a:xfrm>
        </p:grpSpPr>
        <p:pic>
          <p:nvPicPr>
            <p:cNvPr id="39" name="Picture 38"/>
            <p:cNvPicPr>
              <a:picLocks noChangeAspect="1"/>
            </p:cNvPicPr>
            <p:nvPr/>
          </p:nvPicPr>
          <p:blipFill rotWithShape="1">
            <a:blip r:embed="rId5">
              <a:extLst>
                <a:ext uri="{28A0092B-C50C-407E-A947-70E740481C1C}">
                  <a14:useLocalDpi xmlns:a14="http://schemas.microsoft.com/office/drawing/2010/main" val="0"/>
                </a:ext>
              </a:extLst>
            </a:blip>
            <a:srcRect l="10111"/>
            <a:stretch/>
          </p:blipFill>
          <p:spPr>
            <a:xfrm>
              <a:off x="841894" y="1148748"/>
              <a:ext cx="2814886" cy="2593771"/>
            </a:xfrm>
            <a:prstGeom prst="rect">
              <a:avLst/>
            </a:prstGeom>
          </p:spPr>
        </p:pic>
        <p:sp>
          <p:nvSpPr>
            <p:cNvPr id="44" name="Title 1">
              <a:extLst>
                <a:ext uri="{FF2B5EF4-FFF2-40B4-BE49-F238E27FC236}">
                  <a16:creationId xmlns:a16="http://schemas.microsoft.com/office/drawing/2014/main" id="{D50D9EC4-54A0-47D4-B2E9-4C2C02AE458E}"/>
                </a:ext>
              </a:extLst>
            </p:cNvPr>
            <p:cNvSpPr txBox="1">
              <a:spLocks noChangeArrowheads="1"/>
            </p:cNvSpPr>
            <p:nvPr/>
          </p:nvSpPr>
          <p:spPr>
            <a:xfrm>
              <a:off x="1289625" y="2029484"/>
              <a:ext cx="865052" cy="479118"/>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00" dirty="0">
                  <a:solidFill>
                    <a:srgbClr val="4E5054"/>
                  </a:solidFill>
                  <a:latin typeface="Arial"/>
                  <a:cs typeface="Arial"/>
                </a:rPr>
                <a:t>Sustainably Managed Forests</a:t>
              </a:r>
            </a:p>
          </p:txBody>
        </p:sp>
        <p:sp>
          <p:nvSpPr>
            <p:cNvPr id="55" name="Title 1">
              <a:extLst>
                <a:ext uri="{FF2B5EF4-FFF2-40B4-BE49-F238E27FC236}">
                  <a16:creationId xmlns:a16="http://schemas.microsoft.com/office/drawing/2014/main" id="{D50D9EC4-54A0-47D4-B2E9-4C2C02AE458E}"/>
                </a:ext>
              </a:extLst>
            </p:cNvPr>
            <p:cNvSpPr txBox="1">
              <a:spLocks noChangeArrowheads="1"/>
            </p:cNvSpPr>
            <p:nvPr/>
          </p:nvSpPr>
          <p:spPr>
            <a:xfrm>
              <a:off x="1850573" y="1560002"/>
              <a:ext cx="834372" cy="479118"/>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00" dirty="0">
                  <a:solidFill>
                    <a:srgbClr val="4E5054"/>
                  </a:solidFill>
                  <a:latin typeface="Arial"/>
                  <a:cs typeface="Arial"/>
                </a:rPr>
                <a:t>Carbon Dioxide</a:t>
              </a:r>
            </a:p>
          </p:txBody>
        </p:sp>
        <p:sp>
          <p:nvSpPr>
            <p:cNvPr id="56" name="Title 1">
              <a:extLst>
                <a:ext uri="{FF2B5EF4-FFF2-40B4-BE49-F238E27FC236}">
                  <a16:creationId xmlns:a16="http://schemas.microsoft.com/office/drawing/2014/main" id="{D50D9EC4-54A0-47D4-B2E9-4C2C02AE458E}"/>
                </a:ext>
              </a:extLst>
            </p:cNvPr>
            <p:cNvSpPr txBox="1">
              <a:spLocks noChangeArrowheads="1"/>
            </p:cNvSpPr>
            <p:nvPr/>
          </p:nvSpPr>
          <p:spPr>
            <a:xfrm>
              <a:off x="2254567" y="2236199"/>
              <a:ext cx="1152540" cy="426351"/>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00" dirty="0">
                  <a:solidFill>
                    <a:srgbClr val="4E5054"/>
                  </a:solidFill>
                  <a:latin typeface="Arial"/>
                  <a:cs typeface="Arial"/>
                </a:rPr>
                <a:t>Power Stations</a:t>
              </a:r>
              <a:br>
                <a:rPr lang="en-GB" altLang="en-US" sz="1000" dirty="0">
                  <a:solidFill>
                    <a:srgbClr val="4E5054"/>
                  </a:solidFill>
                  <a:latin typeface="Arial"/>
                  <a:cs typeface="Arial"/>
                </a:rPr>
              </a:br>
              <a:r>
                <a:rPr lang="en-GB" altLang="en-US" sz="1000" dirty="0">
                  <a:solidFill>
                    <a:srgbClr val="4E5054"/>
                  </a:solidFill>
                  <a:latin typeface="Arial"/>
                  <a:cs typeface="Arial"/>
                </a:rPr>
                <a:t>&amp; Industrial</a:t>
              </a:r>
              <a:br>
                <a:rPr lang="en-GB" altLang="en-US" sz="1000" dirty="0">
                  <a:solidFill>
                    <a:srgbClr val="4E5054"/>
                  </a:solidFill>
                  <a:latin typeface="Arial"/>
                  <a:cs typeface="Arial"/>
                </a:rPr>
              </a:br>
              <a:r>
                <a:rPr lang="en-GB" altLang="en-US" sz="1000" dirty="0">
                  <a:solidFill>
                    <a:srgbClr val="4E5054"/>
                  </a:solidFill>
                  <a:latin typeface="Arial"/>
                  <a:cs typeface="Arial"/>
                </a:rPr>
                <a:t>Plants</a:t>
              </a:r>
            </a:p>
          </p:txBody>
        </p:sp>
        <p:sp>
          <p:nvSpPr>
            <p:cNvPr id="57" name="Title 1">
              <a:extLst>
                <a:ext uri="{FF2B5EF4-FFF2-40B4-BE49-F238E27FC236}">
                  <a16:creationId xmlns:a16="http://schemas.microsoft.com/office/drawing/2014/main" id="{D50D9EC4-54A0-47D4-B2E9-4C2C02AE458E}"/>
                </a:ext>
              </a:extLst>
            </p:cNvPr>
            <p:cNvSpPr txBox="1">
              <a:spLocks noChangeArrowheads="1"/>
            </p:cNvSpPr>
            <p:nvPr/>
          </p:nvSpPr>
          <p:spPr>
            <a:xfrm>
              <a:off x="2918537" y="3271100"/>
              <a:ext cx="1076892" cy="474815"/>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lnSpc>
                  <a:spcPct val="100000"/>
                </a:lnSpc>
              </a:pPr>
              <a:r>
                <a:rPr lang="en-GB" altLang="en-US" sz="1050" b="1" dirty="0">
                  <a:solidFill>
                    <a:srgbClr val="4ACD0A"/>
                  </a:solidFill>
                  <a:latin typeface="Arial"/>
                  <a:cs typeface="Arial"/>
                </a:rPr>
                <a:t>CoalSwitch</a:t>
              </a:r>
              <a:r>
                <a:rPr lang="en-GB" altLang="en-US" sz="1050" b="1" baseline="30000" dirty="0">
                  <a:solidFill>
                    <a:srgbClr val="4ACD0A"/>
                  </a:solidFill>
                  <a:latin typeface="Arial"/>
                  <a:cs typeface="Arial"/>
                </a:rPr>
                <a:t>®</a:t>
              </a:r>
              <a:r>
                <a:rPr lang="en-GB" altLang="en-US" sz="1050" b="1" dirty="0">
                  <a:solidFill>
                    <a:srgbClr val="4ACD0A"/>
                  </a:solidFill>
                  <a:latin typeface="Arial"/>
                  <a:cs typeface="Arial"/>
                </a:rPr>
                <a:t> </a:t>
              </a:r>
              <a:r>
                <a:rPr lang="en-GB" altLang="en-US" sz="1000" dirty="0">
                  <a:solidFill>
                    <a:srgbClr val="4E5054"/>
                  </a:solidFill>
                  <a:latin typeface="Arial"/>
                  <a:cs typeface="Arial"/>
                </a:rPr>
                <a:t>Pellets</a:t>
              </a:r>
            </a:p>
          </p:txBody>
        </p:sp>
        <p:sp>
          <p:nvSpPr>
            <p:cNvPr id="58" name="Title 1">
              <a:extLst>
                <a:ext uri="{FF2B5EF4-FFF2-40B4-BE49-F238E27FC236}">
                  <a16:creationId xmlns:a16="http://schemas.microsoft.com/office/drawing/2014/main" id="{D50D9EC4-54A0-47D4-B2E9-4C2C02AE458E}"/>
                </a:ext>
              </a:extLst>
            </p:cNvPr>
            <p:cNvSpPr txBox="1">
              <a:spLocks noChangeArrowheads="1"/>
            </p:cNvSpPr>
            <p:nvPr/>
          </p:nvSpPr>
          <p:spPr>
            <a:xfrm>
              <a:off x="1687202" y="3761830"/>
              <a:ext cx="1116751" cy="412192"/>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50" b="1" dirty="0">
                  <a:solidFill>
                    <a:srgbClr val="4ACD0A"/>
                  </a:solidFill>
                  <a:latin typeface="Arial"/>
                  <a:cs typeface="Arial"/>
                </a:rPr>
                <a:t>CoalSwitch</a:t>
              </a:r>
              <a:r>
                <a:rPr lang="en-GB" altLang="en-US" sz="1050" b="1" baseline="30000" dirty="0">
                  <a:solidFill>
                    <a:srgbClr val="4ACD0A"/>
                  </a:solidFill>
                  <a:latin typeface="Arial"/>
                  <a:cs typeface="Arial"/>
                </a:rPr>
                <a:t>®</a:t>
              </a:r>
              <a:r>
                <a:rPr lang="en-GB" altLang="en-US" sz="1050" b="1" dirty="0">
                  <a:solidFill>
                    <a:srgbClr val="4ACD0A"/>
                  </a:solidFill>
                  <a:latin typeface="Arial"/>
                  <a:cs typeface="Arial"/>
                </a:rPr>
                <a:t> </a:t>
              </a:r>
              <a:r>
                <a:rPr lang="en-GB" altLang="en-US" sz="1000" dirty="0">
                  <a:solidFill>
                    <a:srgbClr val="4E5054"/>
                  </a:solidFill>
                  <a:latin typeface="Arial"/>
                  <a:cs typeface="Arial"/>
                </a:rPr>
                <a:t>Plant</a:t>
              </a:r>
            </a:p>
          </p:txBody>
        </p:sp>
        <p:sp>
          <p:nvSpPr>
            <p:cNvPr id="59" name="Title 1">
              <a:extLst>
                <a:ext uri="{FF2B5EF4-FFF2-40B4-BE49-F238E27FC236}">
                  <a16:creationId xmlns:a16="http://schemas.microsoft.com/office/drawing/2014/main" id="{D50D9EC4-54A0-47D4-B2E9-4C2C02AE458E}"/>
                </a:ext>
              </a:extLst>
            </p:cNvPr>
            <p:cNvSpPr txBox="1">
              <a:spLocks noChangeArrowheads="1"/>
            </p:cNvSpPr>
            <p:nvPr/>
          </p:nvSpPr>
          <p:spPr>
            <a:xfrm>
              <a:off x="795762" y="3751725"/>
              <a:ext cx="673984" cy="372352"/>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00" dirty="0">
                  <a:solidFill>
                    <a:srgbClr val="4E5054"/>
                  </a:solidFill>
                  <a:latin typeface="Arial"/>
                  <a:cs typeface="Arial"/>
                </a:rPr>
                <a:t>Sawmill</a:t>
              </a:r>
              <a:br>
                <a:rPr lang="en-GB" altLang="en-US" sz="1000" dirty="0">
                  <a:solidFill>
                    <a:srgbClr val="4E5054"/>
                  </a:solidFill>
                  <a:latin typeface="Arial"/>
                  <a:cs typeface="Arial"/>
                </a:rPr>
              </a:br>
              <a:r>
                <a:rPr lang="en-GB" altLang="en-US" sz="1000" dirty="0">
                  <a:solidFill>
                    <a:srgbClr val="4E5054"/>
                  </a:solidFill>
                  <a:latin typeface="Arial"/>
                  <a:cs typeface="Arial"/>
                </a:rPr>
                <a:t>Residue</a:t>
              </a:r>
            </a:p>
          </p:txBody>
        </p:sp>
        <p:sp>
          <p:nvSpPr>
            <p:cNvPr id="62" name="Title 1">
              <a:extLst>
                <a:ext uri="{FF2B5EF4-FFF2-40B4-BE49-F238E27FC236}">
                  <a16:creationId xmlns:a16="http://schemas.microsoft.com/office/drawing/2014/main" id="{D50D9EC4-54A0-47D4-B2E9-4C2C02AE458E}"/>
                </a:ext>
              </a:extLst>
            </p:cNvPr>
            <p:cNvSpPr txBox="1">
              <a:spLocks noChangeArrowheads="1"/>
            </p:cNvSpPr>
            <p:nvPr/>
          </p:nvSpPr>
          <p:spPr>
            <a:xfrm>
              <a:off x="513698" y="3119862"/>
              <a:ext cx="754290" cy="28033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defTabSz="457200"/>
              <a:r>
                <a:rPr lang="en-GB" altLang="en-US" sz="1000" dirty="0">
                  <a:solidFill>
                    <a:srgbClr val="4E5054"/>
                  </a:solidFill>
                  <a:latin typeface="Arial"/>
                  <a:cs typeface="Arial"/>
                </a:rPr>
                <a:t>Forestry Residue</a:t>
              </a:r>
            </a:p>
          </p:txBody>
        </p:sp>
      </p:grpSp>
      <p:sp>
        <p:nvSpPr>
          <p:cNvPr id="60" name="object 33"/>
          <p:cNvSpPr txBox="1"/>
          <p:nvPr/>
        </p:nvSpPr>
        <p:spPr>
          <a:xfrm>
            <a:off x="572859" y="1007286"/>
            <a:ext cx="3125676" cy="182101"/>
          </a:xfrm>
          <a:prstGeom prst="rect">
            <a:avLst/>
          </a:prstGeom>
        </p:spPr>
        <p:txBody>
          <a:bodyPr vert="horz" wrap="square" lIns="0" tIns="12700" rIns="0" bIns="0" rtlCol="0">
            <a:spAutoFit/>
          </a:bodyPr>
          <a:lstStyle/>
          <a:p>
            <a:pPr marL="25400" marR="0" lvl="0" indent="0" defTabSz="914400" eaLnBrk="1" fontAlgn="auto" latinLnBrk="0" hangingPunct="1">
              <a:lnSpc>
                <a:spcPct val="100000"/>
              </a:lnSpc>
              <a:spcBef>
                <a:spcPts val="100"/>
              </a:spcBef>
              <a:spcAft>
                <a:spcPts val="0"/>
              </a:spcAft>
              <a:buClrTx/>
              <a:buSzTx/>
              <a:buFontTx/>
              <a:buNone/>
              <a:tabLst/>
              <a:defRPr/>
            </a:pPr>
            <a:r>
              <a:rPr kumimoji="0" lang="en-GB" sz="1100" b="1" i="0" u="none" strike="noStrike" kern="0" cap="none" spc="0" normalizeH="0" baseline="0" noProof="0" dirty="0">
                <a:ln>
                  <a:noFill/>
                </a:ln>
                <a:solidFill>
                  <a:srgbClr val="52555A"/>
                </a:solidFill>
                <a:effectLst/>
                <a:uLnTx/>
                <a:uFillTx/>
                <a:latin typeface="Arial"/>
                <a:cs typeface="Arial"/>
              </a:rPr>
              <a:t>Our environmental</a:t>
            </a:r>
            <a:r>
              <a:rPr kumimoji="0" lang="en-GB" sz="1100" b="1" i="0" u="none" strike="noStrike" kern="0" cap="none" spc="0" normalizeH="0" noProof="0" dirty="0">
                <a:ln>
                  <a:noFill/>
                </a:ln>
                <a:solidFill>
                  <a:srgbClr val="52555A"/>
                </a:solidFill>
                <a:effectLst/>
                <a:uLnTx/>
                <a:uFillTx/>
                <a:latin typeface="Arial"/>
                <a:cs typeface="Arial"/>
              </a:rPr>
              <a:t> cycle</a:t>
            </a:r>
            <a:endParaRPr kumimoji="0" sz="1100" b="0" i="0" u="none" strike="noStrike" kern="0" cap="none" spc="0" normalizeH="0" baseline="0" noProof="0" dirty="0">
              <a:ln>
                <a:noFill/>
              </a:ln>
              <a:solidFill>
                <a:sysClr val="windowText" lastClr="000000"/>
              </a:solidFill>
              <a:effectLst/>
              <a:uLnTx/>
              <a:uFillTx/>
              <a:latin typeface="Arial"/>
              <a:cs typeface="Arial"/>
            </a:endParaRPr>
          </a:p>
        </p:txBody>
      </p:sp>
      <p:sp>
        <p:nvSpPr>
          <p:cNvPr id="53" name="object 12"/>
          <p:cNvSpPr/>
          <p:nvPr/>
        </p:nvSpPr>
        <p:spPr>
          <a:xfrm>
            <a:off x="4765850" y="3053930"/>
            <a:ext cx="828413" cy="413327"/>
          </a:xfrm>
          <a:custGeom>
            <a:avLst/>
            <a:gdLst/>
            <a:ahLst/>
            <a:cxnLst/>
            <a:rect l="l" t="t" r="r" b="b"/>
            <a:pathLst>
              <a:path w="1170939" h="680720">
                <a:moveTo>
                  <a:pt x="830580" y="0"/>
                </a:moveTo>
                <a:lnTo>
                  <a:pt x="0" y="0"/>
                </a:lnTo>
                <a:lnTo>
                  <a:pt x="0" y="680720"/>
                </a:lnTo>
                <a:lnTo>
                  <a:pt x="830580" y="680720"/>
                </a:lnTo>
                <a:lnTo>
                  <a:pt x="1170940" y="340360"/>
                </a:lnTo>
                <a:lnTo>
                  <a:pt x="830580" y="0"/>
                </a:lnTo>
                <a:close/>
              </a:path>
            </a:pathLst>
          </a:custGeom>
          <a:solidFill>
            <a:srgbClr val="6C6B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19"/>
          <p:cNvSpPr txBox="1"/>
          <p:nvPr/>
        </p:nvSpPr>
        <p:spPr>
          <a:xfrm>
            <a:off x="4765850" y="3118945"/>
            <a:ext cx="708483" cy="259045"/>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20" normalizeH="0" baseline="0" noProof="0" dirty="0">
                <a:ln>
                  <a:noFill/>
                </a:ln>
                <a:solidFill>
                  <a:srgbClr val="FFFFFF"/>
                </a:solidFill>
                <a:effectLst/>
                <a:uLnTx/>
                <a:uFillTx/>
                <a:latin typeface="Arial"/>
                <a:cs typeface="Arial"/>
              </a:rPr>
              <a:t>202</a:t>
            </a:r>
            <a:r>
              <a:rPr kumimoji="0" lang="en-GB" sz="1600" b="1" i="0" u="none" strike="noStrike" kern="0" cap="none" spc="-20" normalizeH="0" baseline="0" noProof="0" dirty="0">
                <a:ln>
                  <a:noFill/>
                </a:ln>
                <a:solidFill>
                  <a:srgbClr val="FFFFFF"/>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2" name="Right Arrow 41"/>
          <p:cNvSpPr/>
          <p:nvPr/>
        </p:nvSpPr>
        <p:spPr>
          <a:xfrm rot="16200000">
            <a:off x="7474303" y="2391537"/>
            <a:ext cx="1855042" cy="296399"/>
          </a:xfrm>
          <a:prstGeom prst="righ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529729" y="1255306"/>
            <a:ext cx="141150" cy="2211952"/>
            <a:chOff x="4507316" y="1241426"/>
            <a:chExt cx="141150" cy="2211952"/>
          </a:xfrm>
        </p:grpSpPr>
        <p:sp>
          <p:nvSpPr>
            <p:cNvPr id="45" name="object 22"/>
            <p:cNvSpPr/>
            <p:nvPr/>
          </p:nvSpPr>
          <p:spPr>
            <a:xfrm flipH="1">
              <a:off x="4507316" y="1241426"/>
              <a:ext cx="90084" cy="2211952"/>
            </a:xfrm>
            <a:custGeom>
              <a:avLst/>
              <a:gdLst/>
              <a:ahLst/>
              <a:cxnLst/>
              <a:rect l="l" t="t" r="r" b="b"/>
              <a:pathLst>
                <a:path h="2902585">
                  <a:moveTo>
                    <a:pt x="0" y="0"/>
                  </a:moveTo>
                  <a:lnTo>
                    <a:pt x="0" y="2902000"/>
                  </a:lnTo>
                </a:path>
              </a:pathLst>
            </a:custGeom>
            <a:ln w="12700">
              <a:solidFill>
                <a:srgbClr val="4144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val 45"/>
            <p:cNvSpPr/>
            <p:nvPr/>
          </p:nvSpPr>
          <p:spPr>
            <a:xfrm>
              <a:off x="4544178" y="2068294"/>
              <a:ext cx="104288" cy="106861"/>
            </a:xfrm>
            <a:prstGeom prst="ellipse">
              <a:avLst/>
            </a:prstGeom>
            <a:solidFill>
              <a:srgbClr val="63D7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544178" y="2674262"/>
              <a:ext cx="104288" cy="106861"/>
            </a:xfrm>
            <a:prstGeom prst="ellipse">
              <a:avLst/>
            </a:prstGeom>
            <a:solidFill>
              <a:srgbClr val="63D7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544178" y="3194505"/>
              <a:ext cx="104288" cy="106861"/>
            </a:xfrm>
            <a:prstGeom prst="ellipse">
              <a:avLst/>
            </a:prstGeom>
            <a:solidFill>
              <a:srgbClr val="63D7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544178" y="1468219"/>
              <a:ext cx="104288" cy="106861"/>
            </a:xfrm>
            <a:prstGeom prst="ellipse">
              <a:avLst/>
            </a:prstGeom>
            <a:solidFill>
              <a:srgbClr val="63D7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object 12"/>
          <p:cNvSpPr/>
          <p:nvPr/>
        </p:nvSpPr>
        <p:spPr>
          <a:xfrm>
            <a:off x="4999549" y="1855176"/>
            <a:ext cx="1052273" cy="525021"/>
          </a:xfrm>
          <a:custGeom>
            <a:avLst/>
            <a:gdLst/>
            <a:ahLst/>
            <a:cxnLst/>
            <a:rect l="l" t="t" r="r" b="b"/>
            <a:pathLst>
              <a:path w="1170939" h="680720">
                <a:moveTo>
                  <a:pt x="830580" y="0"/>
                </a:moveTo>
                <a:lnTo>
                  <a:pt x="0" y="0"/>
                </a:lnTo>
                <a:lnTo>
                  <a:pt x="0" y="680720"/>
                </a:lnTo>
                <a:lnTo>
                  <a:pt x="830580" y="680720"/>
                </a:lnTo>
                <a:lnTo>
                  <a:pt x="1170940" y="340360"/>
                </a:lnTo>
                <a:lnTo>
                  <a:pt x="830580" y="0"/>
                </a:lnTo>
                <a:close/>
              </a:path>
            </a:pathLst>
          </a:custGeom>
          <a:solidFill>
            <a:srgbClr val="0D660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19"/>
          <p:cNvSpPr txBox="1"/>
          <p:nvPr/>
        </p:nvSpPr>
        <p:spPr>
          <a:xfrm>
            <a:off x="4999549" y="1947481"/>
            <a:ext cx="899934" cy="305212"/>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900" b="1" i="0" u="none" strike="noStrike" kern="0" cap="none" spc="-20" normalizeH="0" baseline="0" noProof="0" dirty="0">
                <a:ln>
                  <a:noFill/>
                </a:ln>
                <a:solidFill>
                  <a:srgbClr val="FFFFFF"/>
                </a:solidFill>
                <a:effectLst/>
                <a:uLnTx/>
                <a:uFillTx/>
                <a:latin typeface="Arial"/>
                <a:cs typeface="Arial"/>
              </a:rPr>
              <a:t>2024</a:t>
            </a:r>
            <a:endParaRPr kumimoji="0" sz="190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28"/>
          <p:cNvSpPr txBox="1"/>
          <p:nvPr/>
        </p:nvSpPr>
        <p:spPr>
          <a:xfrm>
            <a:off x="6104811" y="1855440"/>
            <a:ext cx="2388837" cy="571554"/>
          </a:xfrm>
          <a:prstGeom prst="rect">
            <a:avLst/>
          </a:prstGeom>
        </p:spPr>
        <p:txBody>
          <a:bodyPr vert="horz" wrap="square" lIns="0" tIns="0" rIns="0" bIns="0" rtlCol="0">
            <a:noAutofit/>
          </a:bodyPr>
          <a:lstStyle/>
          <a:p>
            <a:pPr marL="172085" marR="427990" lvl="0" indent="-172720" defTabSz="914400" eaLnBrk="1" fontAlgn="auto" latinLnBrk="0" hangingPunct="1">
              <a:spcAft>
                <a:spcPts val="100"/>
              </a:spcAft>
              <a:buClr>
                <a:srgbClr val="6C6B6C"/>
              </a:buClr>
              <a:buSzTx/>
              <a:buFontTx/>
              <a:buChar char="•"/>
              <a:tabLst>
                <a:tab pos="172085" algn="l"/>
                <a:tab pos="172720" algn="l"/>
              </a:tabLst>
              <a:defRPr/>
            </a:pPr>
            <a:r>
              <a:rPr kumimoji="0" lang="en-GB" sz="800" b="0" i="0" u="none" strike="noStrike" kern="0" cap="none" spc="0" normalizeH="0" baseline="0" noProof="0" dirty="0">
                <a:ln>
                  <a:noFill/>
                </a:ln>
                <a:solidFill>
                  <a:srgbClr val="52555A"/>
                </a:solidFill>
                <a:effectLst/>
                <a:uLnTx/>
                <a:uFillTx/>
                <a:latin typeface="Arial"/>
                <a:cs typeface="Arial"/>
              </a:rPr>
              <a:t>Expand production</a:t>
            </a:r>
            <a:r>
              <a:rPr kumimoji="0" lang="en-GB" sz="800" b="0" i="0" u="none" strike="noStrike" kern="0" cap="none" spc="0" normalizeH="0" noProof="0" dirty="0">
                <a:ln>
                  <a:noFill/>
                </a:ln>
                <a:solidFill>
                  <a:srgbClr val="52555A"/>
                </a:solidFill>
                <a:effectLst/>
                <a:uLnTx/>
                <a:uFillTx/>
                <a:latin typeface="Arial"/>
                <a:cs typeface="Arial"/>
              </a:rPr>
              <a:t> </a:t>
            </a:r>
            <a:r>
              <a:rPr kumimoji="0" lang="en-GB" sz="800" b="0" i="0" u="none" strike="noStrike" kern="0" cap="none" spc="0" normalizeH="0" baseline="0" noProof="0" dirty="0">
                <a:ln>
                  <a:noFill/>
                </a:ln>
                <a:solidFill>
                  <a:srgbClr val="52555A"/>
                </a:solidFill>
                <a:effectLst/>
                <a:uLnTx/>
                <a:uFillTx/>
                <a:latin typeface="Arial"/>
                <a:cs typeface="Arial"/>
              </a:rPr>
              <a:t>capacity,</a:t>
            </a:r>
            <a:r>
              <a:rPr kumimoji="0" lang="en-GB" sz="800" b="0" i="0" u="none" strike="noStrike" kern="0" cap="none" spc="0" normalizeH="0" noProof="0" dirty="0">
                <a:ln>
                  <a:noFill/>
                </a:ln>
                <a:solidFill>
                  <a:srgbClr val="52555A"/>
                </a:solidFill>
                <a:effectLst/>
                <a:uLnTx/>
                <a:uFillTx/>
                <a:latin typeface="Arial"/>
                <a:cs typeface="Arial"/>
              </a:rPr>
              <a:t> </a:t>
            </a:r>
            <a:r>
              <a:rPr kumimoji="0" lang="en-GB" sz="800" b="0" i="0" u="none" strike="noStrike" kern="0" cap="none" spc="0" normalizeH="0" baseline="0" noProof="0" dirty="0">
                <a:ln>
                  <a:noFill/>
                </a:ln>
                <a:solidFill>
                  <a:srgbClr val="52555A"/>
                </a:solidFill>
                <a:effectLst/>
                <a:uLnTx/>
                <a:uFillTx/>
                <a:latin typeface="Arial"/>
                <a:cs typeface="Arial"/>
              </a:rPr>
              <a:t>in</a:t>
            </a:r>
            <a:r>
              <a:rPr kumimoji="0" lang="en-GB" sz="800" b="0" i="0" u="none" strike="noStrike" kern="0" cap="none" spc="0" normalizeH="0" noProof="0" dirty="0">
                <a:ln>
                  <a:noFill/>
                </a:ln>
                <a:solidFill>
                  <a:srgbClr val="52555A"/>
                </a:solidFill>
                <a:effectLst/>
                <a:uLnTx/>
                <a:uFillTx/>
                <a:latin typeface="Arial"/>
                <a:cs typeface="Arial"/>
              </a:rPr>
              <a:t> </a:t>
            </a:r>
            <a:r>
              <a:rPr lang="en-GB" sz="800" kern="0" dirty="0">
                <a:solidFill>
                  <a:srgbClr val="52555A"/>
                </a:solidFill>
                <a:latin typeface="Arial"/>
                <a:cs typeface="Arial"/>
              </a:rPr>
              <a:t>USA</a:t>
            </a:r>
            <a:r>
              <a:rPr kumimoji="0" lang="en-GB" sz="800" b="0" i="0" u="none" strike="noStrike" kern="0" cap="none" spc="0" normalizeH="0" noProof="0" dirty="0">
                <a:ln>
                  <a:noFill/>
                </a:ln>
                <a:solidFill>
                  <a:srgbClr val="52555A"/>
                </a:solidFill>
                <a:effectLst/>
                <a:uLnTx/>
                <a:uFillTx/>
                <a:latin typeface="Arial"/>
                <a:cs typeface="Arial"/>
              </a:rPr>
              <a:t> </a:t>
            </a:r>
            <a:r>
              <a:rPr kumimoji="0" lang="en-GB" sz="800" b="0" i="0" u="none" strike="noStrike" kern="0" cap="none" spc="0" normalizeH="0" baseline="0" noProof="0" dirty="0">
                <a:ln>
                  <a:noFill/>
                </a:ln>
                <a:solidFill>
                  <a:srgbClr val="52555A"/>
                </a:solidFill>
                <a:effectLst/>
                <a:uLnTx/>
                <a:uFillTx/>
                <a:latin typeface="Arial"/>
                <a:cs typeface="Arial"/>
              </a:rPr>
              <a:t>and</a:t>
            </a:r>
            <a:r>
              <a:rPr kumimoji="0" lang="en-GB" sz="800" b="0" i="0" u="none" strike="noStrike" kern="0" cap="none" spc="0" normalizeH="0" noProof="0" dirty="0">
                <a:ln>
                  <a:noFill/>
                </a:ln>
                <a:solidFill>
                  <a:srgbClr val="52555A"/>
                </a:solidFill>
                <a:effectLst/>
                <a:uLnTx/>
                <a:uFillTx/>
                <a:latin typeface="Arial"/>
                <a:cs typeface="Arial"/>
              </a:rPr>
              <a:t> </a:t>
            </a:r>
            <a:r>
              <a:rPr kumimoji="0" sz="800" b="0" i="0" u="none" strike="noStrike" kern="0" cap="none" spc="-10" normalizeH="0" baseline="0" noProof="0" dirty="0">
                <a:ln>
                  <a:noFill/>
                </a:ln>
                <a:solidFill>
                  <a:srgbClr val="52555A"/>
                </a:solidFill>
                <a:effectLst/>
                <a:uLnTx/>
                <a:uFillTx/>
                <a:latin typeface="Arial"/>
                <a:cs typeface="Arial"/>
              </a:rPr>
              <a:t>International</a:t>
            </a:r>
            <a:r>
              <a:rPr kumimoji="0" lang="en-GB" sz="800" b="0" i="0" u="none" strike="noStrike" kern="0" cap="none" spc="-10" normalizeH="0" baseline="0" noProof="0" dirty="0" err="1">
                <a:ln>
                  <a:noFill/>
                </a:ln>
                <a:solidFill>
                  <a:srgbClr val="52555A"/>
                </a:solidFill>
                <a:effectLst/>
                <a:uLnTx/>
                <a:uFillTx/>
                <a:latin typeface="Arial"/>
                <a:cs typeface="Arial"/>
              </a:rPr>
              <a:t>ly</a:t>
            </a:r>
          </a:p>
          <a:p>
            <a:pPr marL="172085" marR="427990" lvl="0" indent="-172720" defTabSz="914400" eaLnBrk="1" fontAlgn="auto" latinLnBrk="0" hangingPunct="1">
              <a:spcAft>
                <a:spcPts val="100"/>
              </a:spcAft>
              <a:buClr>
                <a:srgbClr val="6C6B6C"/>
              </a:buClr>
              <a:buSzTx/>
              <a:buFontTx/>
              <a:buChar char="•"/>
              <a:tabLst>
                <a:tab pos="172085" algn="l"/>
                <a:tab pos="172720" algn="l"/>
              </a:tabLst>
              <a:defRPr/>
            </a:pPr>
            <a:r>
              <a:rPr lang="en-GB" sz="800" kern="0" spc="-10" dirty="0">
                <a:solidFill>
                  <a:srgbClr val="52555A"/>
                </a:solidFill>
                <a:latin typeface="Arial"/>
                <a:cs typeface="Arial"/>
              </a:rPr>
              <a:t>Open a second production facility</a:t>
            </a:r>
            <a:endParaRPr kumimoji="0" lang="en-GB" sz="800" b="0" i="0" u="none" strike="noStrike" kern="0" cap="none" spc="-10" normalizeH="0" baseline="0" noProof="0" dirty="0">
              <a:ln>
                <a:noFill/>
              </a:ln>
              <a:solidFill>
                <a:srgbClr val="52555A"/>
              </a:solidFill>
              <a:effectLst/>
              <a:uLnTx/>
              <a:uFillTx/>
              <a:latin typeface="Arial"/>
              <a:cs typeface="Arial"/>
            </a:endParaRPr>
          </a:p>
          <a:p>
            <a:pPr marL="172085" marR="427990" lvl="0" indent="-172720" defTabSz="914400" eaLnBrk="1" fontAlgn="auto" latinLnBrk="0" hangingPunct="1">
              <a:spcAft>
                <a:spcPts val="100"/>
              </a:spcAft>
              <a:buClr>
                <a:srgbClr val="6C6B6C"/>
              </a:buClr>
              <a:buSzTx/>
              <a:buFontTx/>
              <a:buChar char="•"/>
              <a:tabLst>
                <a:tab pos="172085" algn="l"/>
                <a:tab pos="172720" algn="l"/>
              </a:tabLst>
              <a:defRPr/>
            </a:pPr>
            <a:r>
              <a:rPr lang="en-GB" sz="800" kern="0" spc="-10" dirty="0">
                <a:solidFill>
                  <a:srgbClr val="52555A"/>
                </a:solidFill>
                <a:latin typeface="Arial"/>
                <a:cs typeface="Arial"/>
              </a:rPr>
              <a:t>Establish production joint ventures</a:t>
            </a:r>
            <a:endParaRPr lang="en-US" sz="800" kern="0" dirty="0">
              <a:solidFill>
                <a:sysClr val="windowText" lastClr="000000"/>
              </a:solidFill>
              <a:latin typeface="Arial"/>
              <a:cs typeface="Arial"/>
            </a:endParaRPr>
          </a:p>
        </p:txBody>
      </p:sp>
      <p:sp>
        <p:nvSpPr>
          <p:cNvPr id="51" name="object 12"/>
          <p:cNvSpPr/>
          <p:nvPr/>
        </p:nvSpPr>
        <p:spPr>
          <a:xfrm>
            <a:off x="4882697" y="2460018"/>
            <a:ext cx="1052273" cy="525021"/>
          </a:xfrm>
          <a:custGeom>
            <a:avLst/>
            <a:gdLst/>
            <a:ahLst/>
            <a:cxnLst/>
            <a:rect l="l" t="t" r="r" b="b"/>
            <a:pathLst>
              <a:path w="1170939" h="680720">
                <a:moveTo>
                  <a:pt x="830580" y="0"/>
                </a:moveTo>
                <a:lnTo>
                  <a:pt x="0" y="0"/>
                </a:lnTo>
                <a:lnTo>
                  <a:pt x="0" y="680720"/>
                </a:lnTo>
                <a:lnTo>
                  <a:pt x="830580" y="680720"/>
                </a:lnTo>
                <a:lnTo>
                  <a:pt x="1170940" y="340360"/>
                </a:lnTo>
                <a:lnTo>
                  <a:pt x="830580" y="0"/>
                </a:lnTo>
                <a:close/>
              </a:path>
            </a:pathLst>
          </a:custGeom>
          <a:solidFill>
            <a:srgbClr val="1B7F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19"/>
          <p:cNvSpPr txBox="1"/>
          <p:nvPr/>
        </p:nvSpPr>
        <p:spPr>
          <a:xfrm>
            <a:off x="4882697" y="2554907"/>
            <a:ext cx="899934" cy="305212"/>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900" b="1" i="0" u="none" strike="noStrike" kern="0" cap="none" spc="-20" normalizeH="0" baseline="0" noProof="0" dirty="0">
                <a:ln>
                  <a:noFill/>
                </a:ln>
                <a:solidFill>
                  <a:srgbClr val="FFFFFF"/>
                </a:solidFill>
                <a:effectLst/>
                <a:uLnTx/>
                <a:uFillTx/>
                <a:latin typeface="Arial"/>
                <a:cs typeface="Arial"/>
              </a:rPr>
              <a:t>202</a:t>
            </a:r>
            <a:r>
              <a:rPr kumimoji="0" lang="en-GB" sz="1900" b="1" i="0" u="none" strike="noStrike" kern="0" cap="none" spc="-20" normalizeH="0" baseline="0" noProof="0" dirty="0">
                <a:ln>
                  <a:noFill/>
                </a:ln>
                <a:solidFill>
                  <a:srgbClr val="FFFFFF"/>
                </a:solidFill>
                <a:effectLst/>
                <a:uLnTx/>
                <a:uFillTx/>
                <a:latin typeface="Arial"/>
                <a:cs typeface="Arial"/>
              </a:rPr>
              <a:t>3</a:t>
            </a:r>
            <a:endParaRPr kumimoji="0" sz="19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28"/>
          <p:cNvSpPr txBox="1"/>
          <p:nvPr/>
        </p:nvSpPr>
        <p:spPr>
          <a:xfrm>
            <a:off x="6006392" y="2467472"/>
            <a:ext cx="2388838" cy="554841"/>
          </a:xfrm>
          <a:prstGeom prst="rect">
            <a:avLst/>
          </a:prstGeom>
        </p:spPr>
        <p:txBody>
          <a:bodyPr vert="horz" wrap="square" lIns="0" tIns="0" rIns="0" bIns="0" rtlCol="0">
            <a:noAutofit/>
          </a:bodyPr>
          <a:lstStyle/>
          <a:p>
            <a:pPr marL="171450" lvl="0" indent="-171450" defTabSz="914400">
              <a:spcAft>
                <a:spcPts val="100"/>
              </a:spcAft>
              <a:buClr>
                <a:srgbClr val="6C6B6C"/>
              </a:buClr>
              <a:buFont typeface="Arial"/>
              <a:buChar char="•"/>
              <a:tabLst>
                <a:tab pos="172085" algn="l"/>
                <a:tab pos="172720" algn="l"/>
              </a:tabLst>
              <a:defRPr/>
            </a:pPr>
            <a:r>
              <a:rPr lang="en-US" sz="800" kern="0" dirty="0">
                <a:solidFill>
                  <a:srgbClr val="52555A"/>
                </a:solidFill>
                <a:latin typeface="Arial"/>
                <a:cs typeface="Arial"/>
              </a:rPr>
              <a:t>First</a:t>
            </a:r>
            <a:r>
              <a:rPr lang="en-US" sz="800" kern="0" spc="-25" dirty="0">
                <a:solidFill>
                  <a:srgbClr val="52555A"/>
                </a:solidFill>
                <a:latin typeface="Arial"/>
                <a:cs typeface="Arial"/>
              </a:rPr>
              <a:t> </a:t>
            </a:r>
            <a:r>
              <a:rPr lang="en-US" sz="800" kern="0" dirty="0">
                <a:solidFill>
                  <a:srgbClr val="52555A"/>
                </a:solidFill>
                <a:latin typeface="Arial"/>
                <a:cs typeface="Arial"/>
              </a:rPr>
              <a:t>production</a:t>
            </a:r>
            <a:r>
              <a:rPr lang="en-US" sz="800" kern="0" spc="-55" dirty="0">
                <a:solidFill>
                  <a:srgbClr val="52555A"/>
                </a:solidFill>
                <a:latin typeface="Arial"/>
                <a:cs typeface="Arial"/>
              </a:rPr>
              <a:t> </a:t>
            </a:r>
            <a:r>
              <a:rPr lang="en-US" sz="800" kern="0" dirty="0">
                <a:solidFill>
                  <a:srgbClr val="52555A"/>
                </a:solidFill>
                <a:latin typeface="Arial"/>
                <a:cs typeface="Arial"/>
              </a:rPr>
              <a:t>facility</a:t>
            </a:r>
            <a:r>
              <a:rPr lang="en-US" sz="800" kern="0" spc="-65" dirty="0">
                <a:solidFill>
                  <a:srgbClr val="52555A"/>
                </a:solidFill>
                <a:latin typeface="Arial"/>
                <a:cs typeface="Arial"/>
              </a:rPr>
              <a:t> </a:t>
            </a:r>
            <a:r>
              <a:rPr lang="en-US" sz="800" kern="0" dirty="0">
                <a:solidFill>
                  <a:srgbClr val="52555A"/>
                </a:solidFill>
                <a:latin typeface="Arial"/>
                <a:cs typeface="Arial"/>
              </a:rPr>
              <a:t>in</a:t>
            </a:r>
            <a:r>
              <a:rPr lang="en-US" sz="800" kern="0" spc="5" dirty="0">
                <a:solidFill>
                  <a:srgbClr val="52555A"/>
                </a:solidFill>
                <a:latin typeface="Arial"/>
                <a:cs typeface="Arial"/>
              </a:rPr>
              <a:t> </a:t>
            </a:r>
            <a:r>
              <a:rPr lang="en-US" sz="800" kern="0" dirty="0">
                <a:solidFill>
                  <a:srgbClr val="52555A"/>
                </a:solidFill>
                <a:latin typeface="Arial"/>
                <a:cs typeface="Arial"/>
              </a:rPr>
              <a:t>operation</a:t>
            </a:r>
            <a:r>
              <a:rPr lang="en-US" sz="800" kern="0" spc="-35" dirty="0">
                <a:solidFill>
                  <a:srgbClr val="52555A"/>
                </a:solidFill>
                <a:latin typeface="Arial"/>
                <a:cs typeface="Arial"/>
              </a:rPr>
              <a:t> </a:t>
            </a:r>
            <a:r>
              <a:rPr lang="en-US" sz="800" kern="0" dirty="0">
                <a:solidFill>
                  <a:srgbClr val="52555A"/>
                </a:solidFill>
                <a:latin typeface="Arial"/>
                <a:cs typeface="Arial"/>
              </a:rPr>
              <a:t>in</a:t>
            </a:r>
            <a:r>
              <a:rPr lang="en-US" sz="800" kern="0" spc="-15" dirty="0">
                <a:solidFill>
                  <a:srgbClr val="52555A"/>
                </a:solidFill>
                <a:latin typeface="Arial"/>
                <a:cs typeface="Arial"/>
              </a:rPr>
              <a:t> </a:t>
            </a:r>
            <a:r>
              <a:rPr lang="en-US" sz="800" kern="0" spc="-25" dirty="0">
                <a:solidFill>
                  <a:srgbClr val="52555A"/>
                </a:solidFill>
                <a:latin typeface="Arial"/>
                <a:cs typeface="Arial"/>
              </a:rPr>
              <a:t>US</a:t>
            </a:r>
            <a:endParaRPr lang="en-US" sz="800" kern="0" dirty="0">
              <a:solidFill>
                <a:sysClr val="windowText" lastClr="000000"/>
              </a:solidFill>
              <a:latin typeface="Arial"/>
              <a:cs typeface="Arial"/>
            </a:endParaRPr>
          </a:p>
          <a:p>
            <a:pPr marL="172085" marR="5080" lvl="0" indent="-172720" defTabSz="914400">
              <a:spcAft>
                <a:spcPts val="100"/>
              </a:spcAft>
              <a:buClr>
                <a:srgbClr val="6C6B6C"/>
              </a:buClr>
              <a:buFont typeface="Arial"/>
              <a:buChar char="•"/>
              <a:tabLst>
                <a:tab pos="172085" algn="l"/>
                <a:tab pos="172720" algn="l"/>
              </a:tabLst>
              <a:defRPr/>
            </a:pPr>
            <a:r>
              <a:rPr lang="en-US" sz="800" kern="0" dirty="0">
                <a:solidFill>
                  <a:srgbClr val="52555A"/>
                </a:solidFill>
                <a:latin typeface="Arial"/>
                <a:cs typeface="Arial"/>
              </a:rPr>
              <a:t>Expansion</a:t>
            </a:r>
            <a:r>
              <a:rPr lang="en-US" sz="800" kern="0" spc="-30" dirty="0">
                <a:solidFill>
                  <a:srgbClr val="52555A"/>
                </a:solidFill>
                <a:latin typeface="Arial"/>
                <a:cs typeface="Arial"/>
              </a:rPr>
              <a:t> </a:t>
            </a:r>
            <a:r>
              <a:rPr lang="en-US" sz="800" kern="0" dirty="0">
                <a:solidFill>
                  <a:srgbClr val="52555A"/>
                </a:solidFill>
                <a:latin typeface="Arial"/>
                <a:cs typeface="Arial"/>
              </a:rPr>
              <a:t>of the</a:t>
            </a:r>
            <a:r>
              <a:rPr lang="en-US" sz="800" kern="0" spc="-20" dirty="0">
                <a:solidFill>
                  <a:srgbClr val="52555A"/>
                </a:solidFill>
                <a:latin typeface="Arial"/>
                <a:cs typeface="Arial"/>
              </a:rPr>
              <a:t> </a:t>
            </a:r>
            <a:r>
              <a:rPr lang="en-US" sz="800" kern="0" spc="-10" dirty="0">
                <a:solidFill>
                  <a:srgbClr val="52555A"/>
                </a:solidFill>
                <a:latin typeface="Arial"/>
                <a:cs typeface="Arial"/>
              </a:rPr>
              <a:t>facility and/or commence</a:t>
            </a:r>
            <a:br>
              <a:rPr lang="en-US" sz="800" kern="0" spc="-10" dirty="0">
                <a:solidFill>
                  <a:srgbClr val="52555A"/>
                </a:solidFill>
                <a:latin typeface="Arial"/>
                <a:cs typeface="Arial"/>
              </a:rPr>
            </a:br>
            <a:r>
              <a:rPr lang="en-US" sz="800" kern="0" dirty="0">
                <a:solidFill>
                  <a:srgbClr val="52555A"/>
                </a:solidFill>
                <a:latin typeface="Arial"/>
                <a:cs typeface="Arial"/>
              </a:rPr>
              <a:t>construction</a:t>
            </a:r>
            <a:r>
              <a:rPr lang="en-US" sz="800" kern="0" spc="-60" dirty="0">
                <a:solidFill>
                  <a:srgbClr val="52555A"/>
                </a:solidFill>
                <a:latin typeface="Arial"/>
                <a:cs typeface="Arial"/>
              </a:rPr>
              <a:t> </a:t>
            </a:r>
            <a:r>
              <a:rPr lang="en-US" sz="800" kern="0" dirty="0">
                <a:solidFill>
                  <a:srgbClr val="52555A"/>
                </a:solidFill>
                <a:latin typeface="Arial"/>
                <a:cs typeface="Arial"/>
              </a:rPr>
              <a:t>of additional</a:t>
            </a:r>
            <a:r>
              <a:rPr lang="en-US" sz="800" kern="0" spc="-55" dirty="0">
                <a:solidFill>
                  <a:srgbClr val="52555A"/>
                </a:solidFill>
                <a:latin typeface="Arial"/>
                <a:cs typeface="Arial"/>
              </a:rPr>
              <a:t> </a:t>
            </a:r>
            <a:r>
              <a:rPr lang="en-US" sz="800" kern="0" spc="-10" dirty="0">
                <a:solidFill>
                  <a:srgbClr val="52555A"/>
                </a:solidFill>
                <a:latin typeface="Arial"/>
                <a:cs typeface="Arial"/>
              </a:rPr>
              <a:t>production </a:t>
            </a:r>
            <a:r>
              <a:rPr lang="en-US" sz="800" kern="0" dirty="0">
                <a:solidFill>
                  <a:srgbClr val="52555A"/>
                </a:solidFill>
                <a:latin typeface="Arial"/>
                <a:cs typeface="Arial"/>
              </a:rPr>
              <a:t>facilities in</a:t>
            </a:r>
            <a:br>
              <a:rPr lang="en-US" sz="800" kern="0" dirty="0">
                <a:solidFill>
                  <a:srgbClr val="52555A"/>
                </a:solidFill>
                <a:latin typeface="Arial"/>
                <a:cs typeface="Arial"/>
              </a:rPr>
            </a:br>
            <a:r>
              <a:rPr lang="en-US" sz="800" kern="0" dirty="0">
                <a:solidFill>
                  <a:srgbClr val="52555A"/>
                </a:solidFill>
                <a:latin typeface="Arial"/>
                <a:cs typeface="Arial"/>
              </a:rPr>
              <a:t>North America</a:t>
            </a:r>
            <a:endParaRPr lang="en-US" sz="800" kern="0" dirty="0">
              <a:solidFill>
                <a:sysClr val="windowText" lastClr="000000"/>
              </a:solidFill>
              <a:latin typeface="Arial"/>
              <a:cs typeface="Arial"/>
            </a:endParaRPr>
          </a:p>
        </p:txBody>
      </p:sp>
      <p:sp>
        <p:nvSpPr>
          <p:cNvPr id="41" name="object 28"/>
          <p:cNvSpPr txBox="1"/>
          <p:nvPr/>
        </p:nvSpPr>
        <p:spPr>
          <a:xfrm>
            <a:off x="5651142" y="3008434"/>
            <a:ext cx="2729551" cy="473277"/>
          </a:xfrm>
          <a:prstGeom prst="rect">
            <a:avLst/>
          </a:prstGeom>
        </p:spPr>
        <p:txBody>
          <a:bodyPr vert="horz" wrap="square" lIns="0" tIns="0" rIns="0" bIns="0" rtlCol="0">
            <a:noAutofit/>
          </a:bodyPr>
          <a:lstStyle/>
          <a:p>
            <a:pPr marL="171450" lvl="0" indent="-171450" defTabSz="914400">
              <a:buClr>
                <a:srgbClr val="6C6B6C"/>
              </a:buClr>
              <a:buFont typeface="Arial"/>
              <a:buChar char="•"/>
              <a:tabLst>
                <a:tab pos="172085" algn="l"/>
                <a:tab pos="172720" algn="l"/>
              </a:tabLst>
              <a:defRPr/>
            </a:pPr>
            <a:r>
              <a:rPr lang="en-US" sz="800" kern="0" dirty="0">
                <a:solidFill>
                  <a:srgbClr val="52555A"/>
                </a:solidFill>
                <a:latin typeface="Arial"/>
                <a:cs typeface="Arial"/>
              </a:rPr>
              <a:t>Additional independent and customer testing</a:t>
            </a:r>
          </a:p>
          <a:p>
            <a:pPr marL="172085" indent="-172085" defTabSz="914400">
              <a:buClr>
                <a:srgbClr val="6C6B6C"/>
              </a:buClr>
              <a:buFont typeface="Arial"/>
              <a:buChar char="•"/>
              <a:tabLst>
                <a:tab pos="172085" algn="l"/>
                <a:tab pos="172720" algn="l"/>
              </a:tabLst>
              <a:defRPr/>
            </a:pPr>
            <a:r>
              <a:rPr lang="en-US" sz="800" kern="0" dirty="0">
                <a:solidFill>
                  <a:srgbClr val="52555A"/>
                </a:solidFill>
                <a:latin typeface="Arial"/>
                <a:cs typeface="Arial"/>
              </a:rPr>
              <a:t>Finalise production process and reactor design</a:t>
            </a:r>
          </a:p>
          <a:p>
            <a:pPr marL="172085" lvl="0" indent="-172085" defTabSz="914400">
              <a:buClr>
                <a:srgbClr val="6C6B6C"/>
              </a:buClr>
              <a:buFont typeface="Arial"/>
              <a:buChar char="•"/>
              <a:tabLst>
                <a:tab pos="172085" algn="l"/>
                <a:tab pos="172720" algn="l"/>
              </a:tabLst>
              <a:defRPr/>
            </a:pPr>
            <a:r>
              <a:rPr lang="en-US" sz="800" kern="0" dirty="0">
                <a:solidFill>
                  <a:srgbClr val="52555A"/>
                </a:solidFill>
                <a:latin typeface="Arial"/>
                <a:cs typeface="Arial"/>
              </a:rPr>
              <a:t>Construction</a:t>
            </a:r>
            <a:r>
              <a:rPr lang="en-US" sz="800" kern="0" spc="-70" dirty="0">
                <a:solidFill>
                  <a:srgbClr val="52555A"/>
                </a:solidFill>
                <a:latin typeface="Arial"/>
                <a:cs typeface="Arial"/>
              </a:rPr>
              <a:t> </a:t>
            </a:r>
            <a:r>
              <a:rPr lang="en-US" sz="800" kern="0" dirty="0">
                <a:solidFill>
                  <a:srgbClr val="52555A"/>
                </a:solidFill>
                <a:latin typeface="Arial"/>
                <a:cs typeface="Arial"/>
              </a:rPr>
              <a:t>of</a:t>
            </a:r>
            <a:r>
              <a:rPr lang="en-US" sz="800" kern="0" spc="-5" dirty="0">
                <a:solidFill>
                  <a:srgbClr val="52555A"/>
                </a:solidFill>
                <a:latin typeface="Arial"/>
                <a:cs typeface="Arial"/>
              </a:rPr>
              <a:t> </a:t>
            </a:r>
            <a:r>
              <a:rPr lang="en-US" sz="800" kern="0" dirty="0">
                <a:solidFill>
                  <a:srgbClr val="52555A"/>
                </a:solidFill>
                <a:latin typeface="Arial"/>
                <a:cs typeface="Arial"/>
              </a:rPr>
              <a:t>first</a:t>
            </a:r>
            <a:r>
              <a:rPr lang="en-US" sz="800" kern="0" spc="-10" dirty="0">
                <a:solidFill>
                  <a:srgbClr val="52555A"/>
                </a:solidFill>
                <a:latin typeface="Arial"/>
                <a:cs typeface="Arial"/>
              </a:rPr>
              <a:t> industrial production </a:t>
            </a:r>
            <a:r>
              <a:rPr lang="en-US" sz="800" kern="0" dirty="0">
                <a:solidFill>
                  <a:srgbClr val="52555A"/>
                </a:solidFill>
                <a:latin typeface="Arial"/>
                <a:cs typeface="Arial"/>
              </a:rPr>
              <a:t>scale</a:t>
            </a:r>
            <a:r>
              <a:rPr lang="en-US" sz="800" kern="0" spc="-25" dirty="0">
                <a:solidFill>
                  <a:srgbClr val="52555A"/>
                </a:solidFill>
                <a:latin typeface="Arial"/>
                <a:cs typeface="Arial"/>
              </a:rPr>
              <a:t> </a:t>
            </a:r>
            <a:r>
              <a:rPr lang="en-US" sz="800" kern="0" dirty="0">
                <a:solidFill>
                  <a:srgbClr val="52555A"/>
                </a:solidFill>
                <a:latin typeface="Arial"/>
                <a:cs typeface="Arial"/>
              </a:rPr>
              <a:t>facility</a:t>
            </a:r>
          </a:p>
          <a:p>
            <a:pPr lvl="0" defTabSz="914400">
              <a:buClr>
                <a:srgbClr val="6C6B6C"/>
              </a:buClr>
              <a:tabLst>
                <a:tab pos="172085" algn="l"/>
                <a:tab pos="172720" algn="l"/>
              </a:tabLst>
              <a:defRPr/>
            </a:pPr>
            <a:r>
              <a:rPr lang="en-US" sz="800" kern="0" spc="-50" dirty="0">
                <a:solidFill>
                  <a:srgbClr val="52555A"/>
                </a:solidFill>
                <a:latin typeface="Arial"/>
                <a:cs typeface="Arial"/>
              </a:rPr>
              <a:t>	 </a:t>
            </a:r>
            <a:r>
              <a:rPr lang="en-US" sz="800" kern="0" dirty="0">
                <a:solidFill>
                  <a:srgbClr val="52555A"/>
                </a:solidFill>
                <a:latin typeface="Arial"/>
                <a:cs typeface="Arial"/>
              </a:rPr>
              <a:t>in Ashland,</a:t>
            </a:r>
            <a:r>
              <a:rPr lang="en-US" sz="800" kern="0" spc="-5" dirty="0">
                <a:solidFill>
                  <a:srgbClr val="52555A"/>
                </a:solidFill>
                <a:latin typeface="Arial"/>
                <a:cs typeface="Arial"/>
              </a:rPr>
              <a:t> </a:t>
            </a:r>
            <a:r>
              <a:rPr lang="en-US" sz="800" kern="0" dirty="0">
                <a:solidFill>
                  <a:srgbClr val="52555A"/>
                </a:solidFill>
                <a:latin typeface="Arial"/>
                <a:cs typeface="Arial"/>
              </a:rPr>
              <a:t>Maine by PDI </a:t>
            </a:r>
            <a:r>
              <a:rPr lang="en-US" sz="800" kern="0" spc="-10" dirty="0">
                <a:solidFill>
                  <a:srgbClr val="52555A"/>
                </a:solidFill>
                <a:latin typeface="Arial"/>
                <a:cs typeface="Arial"/>
              </a:rPr>
              <a:t>commences</a:t>
            </a:r>
          </a:p>
        </p:txBody>
      </p:sp>
      <p:sp>
        <p:nvSpPr>
          <p:cNvPr id="63" name="object 12"/>
          <p:cNvSpPr/>
          <p:nvPr/>
        </p:nvSpPr>
        <p:spPr>
          <a:xfrm>
            <a:off x="5140639" y="1255384"/>
            <a:ext cx="1052273" cy="525021"/>
          </a:xfrm>
          <a:custGeom>
            <a:avLst/>
            <a:gdLst/>
            <a:ahLst/>
            <a:cxnLst/>
            <a:rect l="l" t="t" r="r" b="b"/>
            <a:pathLst>
              <a:path w="1170939" h="680720">
                <a:moveTo>
                  <a:pt x="830580" y="0"/>
                </a:moveTo>
                <a:lnTo>
                  <a:pt x="0" y="0"/>
                </a:lnTo>
                <a:lnTo>
                  <a:pt x="0" y="680720"/>
                </a:lnTo>
                <a:lnTo>
                  <a:pt x="830580" y="680720"/>
                </a:lnTo>
                <a:lnTo>
                  <a:pt x="1170940" y="340360"/>
                </a:lnTo>
                <a:lnTo>
                  <a:pt x="830580" y="0"/>
                </a:lnTo>
                <a:close/>
              </a:path>
            </a:pathLst>
          </a:custGeom>
          <a:solidFill>
            <a:srgbClr val="63D70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object 19"/>
          <p:cNvSpPr txBox="1"/>
          <p:nvPr/>
        </p:nvSpPr>
        <p:spPr>
          <a:xfrm>
            <a:off x="5140639" y="1346028"/>
            <a:ext cx="899934" cy="305212"/>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900" b="1" i="0" u="none" strike="noStrike" kern="0" cap="none" spc="-20" normalizeH="0" baseline="0" noProof="0" dirty="0">
                <a:ln>
                  <a:noFill/>
                </a:ln>
                <a:solidFill>
                  <a:srgbClr val="FFFFFF"/>
                </a:solidFill>
                <a:effectLst/>
                <a:uLnTx/>
                <a:uFillTx/>
                <a:latin typeface="Arial"/>
                <a:cs typeface="Arial"/>
              </a:rPr>
              <a:t>202</a:t>
            </a:r>
            <a:r>
              <a:rPr kumimoji="0" lang="en-GB" sz="1900" b="1" i="0" u="none" strike="noStrike" kern="0" cap="none" spc="-20" normalizeH="0" baseline="0" noProof="0" dirty="0">
                <a:ln>
                  <a:noFill/>
                </a:ln>
                <a:solidFill>
                  <a:srgbClr val="FFFFFF"/>
                </a:solidFill>
                <a:effectLst/>
                <a:uLnTx/>
                <a:uFillTx/>
                <a:latin typeface="Arial"/>
                <a:cs typeface="Arial"/>
              </a:rPr>
              <a:t>5</a:t>
            </a:r>
            <a:endParaRPr kumimoji="0" sz="1900" b="0" i="0" u="none" strike="noStrike" kern="0" cap="none" spc="0" normalizeH="0" baseline="0" noProof="0">
              <a:ln>
                <a:noFill/>
              </a:ln>
              <a:solidFill>
                <a:sysClr val="windowText" lastClr="000000"/>
              </a:solidFill>
              <a:effectLst/>
              <a:uLnTx/>
              <a:uFillTx/>
              <a:latin typeface="Arial"/>
              <a:cs typeface="Arial"/>
            </a:endParaRPr>
          </a:p>
        </p:txBody>
      </p:sp>
      <p:sp>
        <p:nvSpPr>
          <p:cNvPr id="68" name="object 28"/>
          <p:cNvSpPr txBox="1"/>
          <p:nvPr/>
        </p:nvSpPr>
        <p:spPr>
          <a:xfrm>
            <a:off x="6239815" y="1368183"/>
            <a:ext cx="2043212" cy="244031"/>
          </a:xfrm>
          <a:prstGeom prst="rect">
            <a:avLst/>
          </a:prstGeom>
        </p:spPr>
        <p:txBody>
          <a:bodyPr vert="horz" wrap="square" lIns="0" tIns="0" rIns="0" bIns="0" rtlCol="0">
            <a:noAutofit/>
          </a:bodyPr>
          <a:lstStyle/>
          <a:p>
            <a:pPr marL="172085" marR="427990" lvl="0" indent="-172720" defTabSz="914400" eaLnBrk="1" fontAlgn="auto" latinLnBrk="0" hangingPunct="1">
              <a:lnSpc>
                <a:spcPct val="110000"/>
              </a:lnSpc>
              <a:spcAft>
                <a:spcPts val="100"/>
              </a:spcAft>
              <a:buClr>
                <a:srgbClr val="6C6B6C"/>
              </a:buClr>
              <a:buSzTx/>
              <a:buFontTx/>
              <a:buChar char="•"/>
              <a:tabLst>
                <a:tab pos="172085" algn="l"/>
                <a:tab pos="172720" algn="l"/>
              </a:tabLst>
              <a:defRPr/>
            </a:pPr>
            <a:r>
              <a:rPr lang="en-GB" sz="800" kern="0" spc="-10" dirty="0">
                <a:solidFill>
                  <a:srgbClr val="52555A"/>
                </a:solidFill>
                <a:latin typeface="Arial"/>
                <a:cs typeface="Arial"/>
              </a:rPr>
              <a:t>Open two additional production facilities in the USA</a:t>
            </a:r>
            <a:endParaRPr lang="en-US" sz="800" kern="0" dirty="0">
              <a:solidFill>
                <a:sysClr val="windowText" lastClr="000000"/>
              </a:solidFill>
              <a:latin typeface="Arial"/>
              <a:cs typeface="Arial"/>
            </a:endParaRPr>
          </a:p>
        </p:txBody>
      </p:sp>
    </p:spTree>
    <p:extLst>
      <p:ext uri="{BB962C8B-B14F-4D97-AF65-F5344CB8AC3E}">
        <p14:creationId xmlns:p14="http://schemas.microsoft.com/office/powerpoint/2010/main" val="323757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435884D-C1FA-0AAB-857B-C3C3854DEB2D}"/>
              </a:ext>
            </a:extLst>
          </p:cNvPr>
          <p:cNvSpPr/>
          <p:nvPr/>
        </p:nvSpPr>
        <p:spPr>
          <a:xfrm>
            <a:off x="2997129" y="4091673"/>
            <a:ext cx="5679224" cy="554182"/>
          </a:xfrm>
          <a:prstGeom prst="rect">
            <a:avLst/>
          </a:prstGeom>
          <a:solidFill>
            <a:srgbClr val="0D6601"/>
          </a:solidFill>
          <a:ln>
            <a:solidFill>
              <a:srgbClr val="0D66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1354668" y="192260"/>
            <a:ext cx="7463618" cy="228268"/>
          </a:xfrm>
          <a:prstGeom prst="rect">
            <a:avLst/>
          </a:prstGeom>
        </p:spPr>
        <p:txBody>
          <a:bodyPr vert="horz" wrap="square" lIns="0" tIns="12700" rIns="0" bIns="0" rtlCol="0">
            <a:spAutoFit/>
          </a:bodyPr>
          <a:lstStyle/>
          <a:p>
            <a:pPr marL="12700" marR="0" lvl="0" indent="0" algn="r" defTabSz="914400" eaLnBrk="1" fontAlgn="auto" latinLnBrk="0" hangingPunct="1">
              <a:lnSpc>
                <a:spcPct val="100000"/>
              </a:lnSpc>
              <a:spcBef>
                <a:spcPts val="100"/>
              </a:spcBef>
              <a:spcAft>
                <a:spcPts val="0"/>
              </a:spcAft>
              <a:buClrTx/>
              <a:buSzTx/>
              <a:buFontTx/>
              <a:buNone/>
              <a:tabLst/>
              <a:defRPr/>
            </a:pPr>
            <a:r>
              <a:rPr kumimoji="0" lang="en-GB" sz="1400" b="1" i="0" u="none" strike="noStrike" kern="0" cap="none" spc="0" normalizeH="0" noProof="0" dirty="0">
                <a:ln>
                  <a:noFill/>
                </a:ln>
                <a:solidFill>
                  <a:srgbClr val="595959"/>
                </a:solidFill>
                <a:effectLst/>
                <a:uLnTx/>
                <a:uFillTx/>
                <a:latin typeface="Arial"/>
                <a:cs typeface="Arial"/>
              </a:rPr>
              <a:t>The </a:t>
            </a:r>
            <a:r>
              <a:rPr kumimoji="0" lang="en-GB" sz="1400" b="1" i="0" u="none" strike="noStrike" kern="0" cap="none" spc="0" normalizeH="0" noProof="0" dirty="0">
                <a:ln>
                  <a:noFill/>
                </a:ln>
                <a:solidFill>
                  <a:srgbClr val="03253E"/>
                </a:solidFill>
                <a:effectLst/>
                <a:uLnTx/>
                <a:uFillTx/>
                <a:latin typeface="Arial"/>
                <a:cs typeface="Arial"/>
              </a:rPr>
              <a:t>‘Next Generation</a:t>
            </a:r>
            <a:r>
              <a:rPr kumimoji="0" lang="en-GB" sz="1400" b="1" i="0" u="none" strike="noStrike" kern="0" cap="none" spc="0" normalizeH="0" noProof="0" dirty="0">
                <a:ln>
                  <a:noFill/>
                </a:ln>
                <a:solidFill>
                  <a:srgbClr val="000000"/>
                </a:solidFill>
                <a:effectLst/>
                <a:uLnTx/>
                <a:uFillTx/>
                <a:latin typeface="Arial"/>
                <a:cs typeface="Arial"/>
              </a:rPr>
              <a:t>’ </a:t>
            </a:r>
            <a:r>
              <a:rPr kumimoji="0" lang="en-GB" sz="1400" b="1" i="0" u="none" strike="noStrike" kern="0" cap="none" spc="0" normalizeH="0" noProof="0" dirty="0">
                <a:ln>
                  <a:noFill/>
                </a:ln>
                <a:solidFill>
                  <a:srgbClr val="595959"/>
                </a:solidFill>
                <a:effectLst/>
                <a:uLnTx/>
                <a:uFillTx/>
                <a:latin typeface="Arial"/>
                <a:cs typeface="Arial"/>
              </a:rPr>
              <a:t>biomass pellet</a:t>
            </a:r>
            <a:endParaRPr kumimoji="0" sz="1400" b="0" i="0" u="none" strike="noStrike" kern="0" cap="none" spc="0" normalizeH="0" baseline="0" noProof="0" dirty="0">
              <a:ln>
                <a:noFill/>
              </a:ln>
              <a:solidFill>
                <a:srgbClr val="595959"/>
              </a:solidFill>
              <a:effectLst/>
              <a:uLnTx/>
              <a:uFillTx/>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P4</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41" name="Rectangle 40">
            <a:extLst>
              <a:ext uri="{FF2B5EF4-FFF2-40B4-BE49-F238E27FC236}">
                <a16:creationId xmlns:a16="http://schemas.microsoft.com/office/drawing/2014/main" id="{8435884D-C1FA-0AAB-857B-C3C3854DEB2D}"/>
              </a:ext>
            </a:extLst>
          </p:cNvPr>
          <p:cNvSpPr/>
          <p:nvPr/>
        </p:nvSpPr>
        <p:spPr>
          <a:xfrm>
            <a:off x="2997129" y="735795"/>
            <a:ext cx="5675603" cy="3217332"/>
          </a:xfrm>
          <a:prstGeom prst="rect">
            <a:avLst/>
          </a:prstGeom>
          <a:no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5320FAE-6EB0-C8E9-CCBA-007456BA3C30}"/>
              </a:ext>
            </a:extLst>
          </p:cNvPr>
          <p:cNvSpPr txBox="1"/>
          <p:nvPr/>
        </p:nvSpPr>
        <p:spPr>
          <a:xfrm>
            <a:off x="3104522" y="837312"/>
            <a:ext cx="5560827" cy="3003386"/>
          </a:xfrm>
          <a:prstGeom prst="rect">
            <a:avLst/>
          </a:prstGeom>
          <a:noFill/>
        </p:spPr>
        <p:txBody>
          <a:bodyPr wrap="square" rtlCol="0">
            <a:spAutoFit/>
          </a:bodyPr>
          <a:lstStyle/>
          <a:p>
            <a:pPr>
              <a:spcAft>
                <a:spcPts val="400"/>
              </a:spcAft>
              <a:buClr>
                <a:srgbClr val="63D800"/>
              </a:buClr>
            </a:pPr>
            <a:r>
              <a:rPr lang="en-GB" sz="1300" b="1" dirty="0">
                <a:solidFill>
                  <a:srgbClr val="000000"/>
                </a:solidFill>
                <a:latin typeface="Arial" panose="020B0604020202020204" pitchFamily="34" charset="0"/>
                <a:ea typeface="Calibri" panose="020F0502020204030204" pitchFamily="34" charset="0"/>
                <a:cs typeface="Arial" panose="020B0604020202020204" pitchFamily="34" charset="0"/>
              </a:rPr>
              <a:t>More sustainable</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Made from low-cost wood derived biocarbon from forestry &amp; lumber operations</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Reduces life-cycle emissions of coal burning by 99%</a:t>
            </a:r>
          </a:p>
          <a:p>
            <a:pPr marL="248400" indent="-248400">
              <a:spcAft>
                <a:spcPts val="10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Double-digit reductions in N</a:t>
            </a:r>
            <a:r>
              <a:rPr lang="en-US" sz="1150" dirty="0">
                <a:solidFill>
                  <a:srgbClr val="53565A"/>
                </a:solidFill>
                <a:latin typeface="Arial" panose="020B0604020202020204" pitchFamily="34" charset="0"/>
                <a:ea typeface="Calibri" panose="020F0502020204030204" pitchFamily="34" charset="0"/>
                <a:cs typeface="Arial" panose="020B0604020202020204" pitchFamily="34" charset="0"/>
              </a:rPr>
              <a:t>O</a:t>
            </a: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x and S</a:t>
            </a:r>
            <a:r>
              <a:rPr lang="en-US" sz="1150" dirty="0">
                <a:solidFill>
                  <a:srgbClr val="53565A"/>
                </a:solidFill>
                <a:latin typeface="Arial" panose="020B0604020202020204" pitchFamily="34" charset="0"/>
                <a:ea typeface="Calibri" panose="020F0502020204030204" pitchFamily="34" charset="0"/>
                <a:cs typeface="Arial" panose="020B0604020202020204" pitchFamily="34" charset="0"/>
              </a:rPr>
              <a:t>O</a:t>
            </a: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x</a:t>
            </a:r>
          </a:p>
          <a:p>
            <a:pPr>
              <a:spcAft>
                <a:spcPts val="400"/>
              </a:spcAft>
              <a:buClr>
                <a:srgbClr val="63D800"/>
              </a:buClr>
            </a:pPr>
            <a:r>
              <a:rPr lang="en-GB" sz="1300" b="1" dirty="0">
                <a:solidFill>
                  <a:srgbClr val="000000"/>
                </a:solidFill>
                <a:latin typeface="Arial" panose="020B0604020202020204" pitchFamily="34" charset="0"/>
                <a:ea typeface="Calibri" panose="020F0502020204030204" pitchFamily="34" charset="0"/>
                <a:cs typeface="Arial" panose="020B0604020202020204" pitchFamily="34" charset="0"/>
              </a:rPr>
              <a:t>Completely compatible</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Can be co-fired at any blend rate with traditional coal</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Handles like coal - transported, stored &amp; ground in existing equipment</a:t>
            </a:r>
          </a:p>
          <a:p>
            <a:pPr marL="248400" indent="-248400">
              <a:spcAft>
                <a:spcPts val="10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Demonstrated performance without fouling</a:t>
            </a:r>
            <a:endParaRPr lang="en-GB" sz="1150" dirty="0">
              <a:solidFill>
                <a:srgbClr val="53565A"/>
              </a:solidFill>
              <a:latin typeface="Arial" panose="020B0604020202020204" pitchFamily="34" charset="0"/>
              <a:cs typeface="Arial" panose="020B0604020202020204" pitchFamily="34" charset="0"/>
            </a:endParaRPr>
          </a:p>
          <a:p>
            <a:pPr>
              <a:spcAft>
                <a:spcPts val="400"/>
              </a:spcAft>
              <a:buClr>
                <a:srgbClr val="63D800"/>
              </a:buClr>
            </a:pPr>
            <a:r>
              <a:rPr lang="en-GB" sz="1300" b="1" dirty="0">
                <a:solidFill>
                  <a:srgbClr val="000000"/>
                </a:solidFill>
                <a:latin typeface="Arial" panose="020B0604020202020204" pitchFamily="34" charset="0"/>
                <a:ea typeface="Calibri" panose="020F0502020204030204" pitchFamily="34" charset="0"/>
                <a:cs typeface="Arial" panose="020B0604020202020204" pitchFamily="34" charset="0"/>
              </a:rPr>
              <a:t>Upends traditional cost model</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Parity with coal on a Total Cost of Ownership model</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No CapEx costs for compliance</a:t>
            </a:r>
          </a:p>
          <a:p>
            <a:pPr marL="248400" indent="-248400">
              <a:spcAft>
                <a:spcPts val="400"/>
              </a:spcAft>
              <a:buClr>
                <a:srgbClr val="63D800"/>
              </a:buClr>
              <a:buFont typeface="Arial"/>
              <a:buChar char="•"/>
            </a:pPr>
            <a:r>
              <a:rPr lang="en-GB" sz="1150" dirty="0">
                <a:solidFill>
                  <a:srgbClr val="53565A"/>
                </a:solidFill>
                <a:latin typeface="Arial" panose="020B0604020202020204" pitchFamily="34" charset="0"/>
                <a:ea typeface="Calibri" panose="020F0502020204030204" pitchFamily="34" charset="0"/>
                <a:cs typeface="Arial" panose="020B0604020202020204" pitchFamily="34" charset="0"/>
              </a:rPr>
              <a:t>Reduced need for offsets or penalty payments</a:t>
            </a:r>
            <a:endParaRPr lang="en-GB" sz="1150" dirty="0">
              <a:solidFill>
                <a:srgbClr val="53565A"/>
              </a:solidFill>
              <a:latin typeface="Arial" panose="020B0604020202020204" pitchFamily="34" charset="0"/>
              <a:cs typeface="Arial" panose="020B0604020202020204" pitchFamily="34" charset="0"/>
            </a:endParaRPr>
          </a:p>
        </p:txBody>
      </p:sp>
      <p:pic>
        <p:nvPicPr>
          <p:cNvPr id="3" name="Picture 2" descr="CoalSwitchBag&amp;Pil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443" y="2480968"/>
            <a:ext cx="1952980" cy="1952980"/>
          </a:xfrm>
          <a:prstGeom prst="rect">
            <a:avLst/>
          </a:prstGeom>
        </p:spPr>
      </p:pic>
      <p:pic>
        <p:nvPicPr>
          <p:cNvPr id="35" name="object 5">
            <a:extLst>
              <a:ext uri="{FF2B5EF4-FFF2-40B4-BE49-F238E27FC236}">
                <a16:creationId xmlns:a16="http://schemas.microsoft.com/office/drawing/2014/main" id="{52637A0E-536F-9A71-736F-A979C65C5012}"/>
              </a:ext>
            </a:extLst>
          </p:cNvPr>
          <p:cNvPicPr/>
          <p:nvPr/>
        </p:nvPicPr>
        <p:blipFill>
          <a:blip r:embed="rId6" cstate="print"/>
          <a:stretch>
            <a:fillRect/>
          </a:stretch>
        </p:blipFill>
        <p:spPr>
          <a:xfrm>
            <a:off x="836186" y="1194755"/>
            <a:ext cx="1728907" cy="1297245"/>
          </a:xfrm>
          <a:prstGeom prst="rect">
            <a:avLst/>
          </a:prstGeom>
        </p:spPr>
      </p:pic>
      <p:pic>
        <p:nvPicPr>
          <p:cNvPr id="39" name="Graphic 34">
            <a:extLst>
              <a:ext uri="{FF2B5EF4-FFF2-40B4-BE49-F238E27FC236}">
                <a16:creationId xmlns:a16="http://schemas.microsoft.com/office/drawing/2014/main" id="{CB29D720-6D3C-78DA-3331-236AF4572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902" y="728942"/>
            <a:ext cx="1886845" cy="341486"/>
          </a:xfrm>
          <a:prstGeom prst="rect">
            <a:avLst/>
          </a:prstGeom>
        </p:spPr>
      </p:pic>
      <p:sp>
        <p:nvSpPr>
          <p:cNvPr id="40" name="object 2"/>
          <p:cNvSpPr txBox="1"/>
          <p:nvPr/>
        </p:nvSpPr>
        <p:spPr>
          <a:xfrm>
            <a:off x="2997851" y="4160781"/>
            <a:ext cx="5670812" cy="412934"/>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GB" sz="1250" b="1" i="0" u="none" strike="noStrike" kern="0" cap="none" spc="0" normalizeH="0" baseline="0" noProof="0" dirty="0">
                <a:ln>
                  <a:noFill/>
                </a:ln>
                <a:solidFill>
                  <a:schemeClr val="bg1"/>
                </a:solidFill>
                <a:effectLst/>
                <a:uLnTx/>
                <a:uFillTx/>
                <a:latin typeface="Arial"/>
                <a:cs typeface="Arial"/>
              </a:rPr>
              <a:t>The first premium</a:t>
            </a:r>
            <a:r>
              <a:rPr kumimoji="0" lang="en-GB" sz="1250" b="1" i="0" u="none" strike="noStrike" kern="0" cap="none" spc="0" normalizeH="0" noProof="0" dirty="0">
                <a:ln>
                  <a:noFill/>
                </a:ln>
                <a:solidFill>
                  <a:schemeClr val="bg1"/>
                </a:solidFill>
                <a:effectLst/>
                <a:uLnTx/>
                <a:uFillTx/>
                <a:latin typeface="Arial"/>
                <a:cs typeface="Arial"/>
              </a:rPr>
              <a:t> pellet that can be blended with coal as a better</a:t>
            </a:r>
            <a:br>
              <a:rPr kumimoji="0" lang="en-GB" sz="1250" b="1" i="0" u="none" strike="noStrike" kern="0" cap="none" spc="0" normalizeH="0" noProof="0" dirty="0">
                <a:ln>
                  <a:noFill/>
                </a:ln>
                <a:solidFill>
                  <a:schemeClr val="bg1"/>
                </a:solidFill>
                <a:effectLst/>
                <a:uLnTx/>
                <a:uFillTx/>
                <a:latin typeface="Arial"/>
                <a:cs typeface="Arial"/>
              </a:rPr>
            </a:br>
            <a:r>
              <a:rPr kumimoji="0" lang="en-GB" sz="1250" b="1" i="0" u="none" strike="noStrike" kern="0" cap="none" spc="0" normalizeH="0" noProof="0" dirty="0">
                <a:ln>
                  <a:noFill/>
                </a:ln>
                <a:solidFill>
                  <a:schemeClr val="bg1"/>
                </a:solidFill>
                <a:effectLst/>
                <a:uLnTx/>
                <a:uFillTx/>
                <a:latin typeface="Arial"/>
                <a:cs typeface="Arial"/>
              </a:rPr>
              <a:t>biomass solution than white pellets with our increased carbon density </a:t>
            </a:r>
            <a:endParaRPr kumimoji="0" sz="1250" b="0" i="0" u="none" strike="noStrike" kern="0" cap="none" spc="0" normalizeH="0" baseline="0" noProof="0" dirty="0">
              <a:ln>
                <a:noFill/>
              </a:ln>
              <a:solidFill>
                <a:schemeClr val="bg1"/>
              </a:solidFill>
              <a:effectLst/>
              <a:uLnTx/>
              <a:uFillTx/>
              <a:latin typeface="Arial"/>
              <a:cs typeface="Arial"/>
            </a:endParaRPr>
          </a:p>
        </p:txBody>
      </p:sp>
      <p:sp>
        <p:nvSpPr>
          <p:cNvPr id="19" name="TextBox 18">
            <a:extLst>
              <a:ext uri="{FF2B5EF4-FFF2-40B4-BE49-F238E27FC236}">
                <a16:creationId xmlns:a16="http://schemas.microsoft.com/office/drawing/2014/main" id="{CA1862F3-05FE-40E6-8CE2-459CE3E13AA2}"/>
              </a:ext>
            </a:extLst>
          </p:cNvPr>
          <p:cNvSpPr txBox="1"/>
          <p:nvPr/>
        </p:nvSpPr>
        <p:spPr>
          <a:xfrm>
            <a:off x="384350" y="4510725"/>
            <a:ext cx="2270427" cy="200049"/>
          </a:xfrm>
          <a:prstGeom prst="rect">
            <a:avLst/>
          </a:prstGeom>
          <a:noFill/>
        </p:spPr>
        <p:txBody>
          <a:bodyPr wrap="square" lIns="91436" tIns="45717" rIns="91436" bIns="45717">
            <a:spAutoFit/>
          </a:bodyPr>
          <a:lstStyle/>
          <a:p>
            <a:pPr algn="r">
              <a:defRPr/>
            </a:pPr>
            <a:r>
              <a:rPr lang="en-GB" sz="700" dirty="0">
                <a:solidFill>
                  <a:schemeClr val="tx1">
                    <a:lumMod val="65000"/>
                    <a:lumOff val="35000"/>
                  </a:schemeClr>
                </a:solidFill>
                <a:latin typeface="Arial"/>
                <a:cs typeface="Arial"/>
              </a:rPr>
              <a:t>Samples M</a:t>
            </a:r>
            <a:r>
              <a:rPr lang="en-US" sz="700" dirty="0">
                <a:solidFill>
                  <a:schemeClr val="tx1">
                    <a:lumMod val="65000"/>
                    <a:lumOff val="35000"/>
                  </a:schemeClr>
                </a:solidFill>
                <a:latin typeface="Arial"/>
                <a:cs typeface="Arial"/>
              </a:rPr>
              <a:t>a</a:t>
            </a:r>
            <a:r>
              <a:rPr lang="en-GB" sz="700" dirty="0">
                <a:solidFill>
                  <a:schemeClr val="tx1">
                    <a:lumMod val="65000"/>
                    <a:lumOff val="35000"/>
                  </a:schemeClr>
                </a:solidFill>
                <a:latin typeface="Arial"/>
                <a:cs typeface="Arial"/>
              </a:rPr>
              <a:t>rch 2023</a:t>
            </a:r>
          </a:p>
        </p:txBody>
      </p:sp>
    </p:spTree>
    <p:extLst>
      <p:ext uri="{BB962C8B-B14F-4D97-AF65-F5344CB8AC3E}">
        <p14:creationId xmlns:p14="http://schemas.microsoft.com/office/powerpoint/2010/main" val="175322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9608" y="4275023"/>
            <a:ext cx="8266476" cy="392386"/>
          </a:xfrm>
          <a:prstGeom prst="rect">
            <a:avLst/>
          </a:prstGeom>
          <a:solidFill>
            <a:srgbClr val="0D660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srgbClr val="63D704"/>
              </a:solidFill>
            </a:endParaRPr>
          </a:p>
        </p:txBody>
      </p:sp>
      <p:sp>
        <p:nvSpPr>
          <p:cNvPr id="42" name="object 2"/>
          <p:cNvSpPr txBox="1"/>
          <p:nvPr/>
        </p:nvSpPr>
        <p:spPr>
          <a:xfrm>
            <a:off x="449608" y="4342303"/>
            <a:ext cx="8266476" cy="243015"/>
          </a:xfrm>
          <a:prstGeom prst="rect">
            <a:avLst/>
          </a:prstGeom>
        </p:spPr>
        <p:txBody>
          <a:bodyPr vert="horz" wrap="square" lIns="0" tIns="9525" rIns="0" bIns="0" rtlCol="0">
            <a:spAutoFit/>
          </a:bodyPr>
          <a:lstStyle/>
          <a:p>
            <a:pPr algn="ctr">
              <a:lnSpc>
                <a:spcPct val="110000"/>
              </a:lnSpc>
            </a:pPr>
            <a:r>
              <a:rPr lang="en-GB" sz="1400" b="1" kern="0" dirty="0">
                <a:solidFill>
                  <a:schemeClr val="bg1"/>
                </a:solidFill>
                <a:latin typeface="Arial"/>
                <a:cs typeface="Arial"/>
              </a:rPr>
              <a:t>Sustainability - the vital component in future biomass production</a:t>
            </a:r>
            <a:endParaRPr lang="en-GB" sz="1400" b="1" kern="0" spc="-8" baseline="30000" dirty="0">
              <a:solidFill>
                <a:schemeClr val="bg1"/>
              </a:solidFill>
              <a:latin typeface="Arial"/>
              <a:cs typeface="Arial"/>
            </a:endParaRPr>
          </a:p>
        </p:txBody>
      </p:sp>
      <p:sp>
        <p:nvSpPr>
          <p:cNvPr id="45" name="TextBox 44">
            <a:extLst>
              <a:ext uri="{FF2B5EF4-FFF2-40B4-BE49-F238E27FC236}">
                <a16:creationId xmlns:a16="http://schemas.microsoft.com/office/drawing/2014/main" id="{640D973E-66F2-E409-C86C-11447698D2BF}"/>
              </a:ext>
            </a:extLst>
          </p:cNvPr>
          <p:cNvSpPr txBox="1"/>
          <p:nvPr/>
        </p:nvSpPr>
        <p:spPr>
          <a:xfrm>
            <a:off x="356605" y="1013772"/>
            <a:ext cx="3194881" cy="3036194"/>
          </a:xfrm>
          <a:prstGeom prst="rect">
            <a:avLst/>
          </a:prstGeom>
          <a:noFill/>
        </p:spPr>
        <p:txBody>
          <a:bodyPr wrap="square" lIns="68580" tIns="34290" rIns="68580" bIns="0" rtlCol="0">
            <a:noAutofit/>
          </a:bodyPr>
          <a:lstStyle/>
          <a:p>
            <a:pPr>
              <a:spcAft>
                <a:spcPts val="225"/>
              </a:spcAft>
            </a:pPr>
            <a:r>
              <a:rPr lang="en-US" sz="1100" b="1" dirty="0">
                <a:solidFill>
                  <a:srgbClr val="0D6601"/>
                </a:solidFill>
                <a:latin typeface="Arial" panose="020B0604020202020204" pitchFamily="34" charset="0"/>
                <a:cs typeface="Arial" panose="020B0604020202020204" pitchFamily="34" charset="0"/>
              </a:rPr>
              <a:t>Forestry economics support sustainable sourcing</a:t>
            </a:r>
          </a:p>
          <a:p>
            <a:pPr marL="128588" indent="-128588">
              <a:spcAft>
                <a:spcPts val="225"/>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Cutting down trees purely for biomass is not economic nor sustainable</a:t>
            </a:r>
          </a:p>
          <a:p>
            <a:pPr marL="128588" indent="-128588">
              <a:spcAft>
                <a:spcPts val="750"/>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Commercial forest management is well regulated and controlled</a:t>
            </a:r>
            <a:endParaRPr lang="en-US" sz="900" dirty="0">
              <a:solidFill>
                <a:srgbClr val="63D704"/>
              </a:solidFill>
              <a:latin typeface="Arial" panose="020B0604020202020204" pitchFamily="34" charset="0"/>
              <a:cs typeface="Arial" panose="020B0604020202020204" pitchFamily="34" charset="0"/>
            </a:endParaRPr>
          </a:p>
          <a:p>
            <a:pPr>
              <a:spcAft>
                <a:spcPts val="225"/>
              </a:spcAft>
            </a:pPr>
            <a:r>
              <a:rPr lang="en-US" sz="1100" b="1" dirty="0">
                <a:solidFill>
                  <a:srgbClr val="0A4E01"/>
                </a:solidFill>
                <a:latin typeface="Arial" panose="020B0604020202020204" pitchFamily="34" charset="0"/>
                <a:cs typeface="Arial" panose="020B0604020202020204" pitchFamily="34" charset="0"/>
              </a:rPr>
              <a:t>Sawlogs are the primary economic driver for commercial forestry</a:t>
            </a:r>
          </a:p>
          <a:p>
            <a:pPr marL="128588" indent="-128588">
              <a:spcAft>
                <a:spcPts val="400"/>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Saw timber drive landowner harvest and planting decisions</a:t>
            </a:r>
          </a:p>
          <a:p>
            <a:pPr marL="128588" indent="-128588">
              <a:spcAft>
                <a:spcPts val="800"/>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We focus on the residuals, reducing waste, lowering carbon intensity score and driving additional revenues </a:t>
            </a:r>
            <a:endParaRPr lang="en-US" sz="1100" b="1" dirty="0">
              <a:solidFill>
                <a:srgbClr val="002060"/>
              </a:solidFill>
              <a:latin typeface="Arial" panose="020B0604020202020204" pitchFamily="34" charset="0"/>
              <a:cs typeface="Arial" panose="020B0604020202020204" pitchFamily="34" charset="0"/>
            </a:endParaRPr>
          </a:p>
          <a:p>
            <a:pPr>
              <a:spcAft>
                <a:spcPts val="225"/>
              </a:spcAft>
            </a:pPr>
            <a:r>
              <a:rPr lang="en-US" sz="1100" b="1" dirty="0">
                <a:solidFill>
                  <a:srgbClr val="0A4E01"/>
                </a:solidFill>
                <a:latin typeface="Arial" panose="020B0604020202020204" pitchFamily="34" charset="0"/>
                <a:cs typeface="Arial" panose="020B0604020202020204" pitchFamily="34" charset="0"/>
              </a:rPr>
              <a:t>Biomass generation should use all low-grade residuals</a:t>
            </a:r>
          </a:p>
          <a:p>
            <a:pPr marL="128588" indent="-128588">
              <a:spcAft>
                <a:spcPts val="225"/>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Forest sourced thinnings, branches, tops and other</a:t>
            </a:r>
            <a:br>
              <a:rPr lang="en-US" sz="900" dirty="0">
                <a:solidFill>
                  <a:srgbClr val="595959"/>
                </a:solidFill>
                <a:latin typeface="Arial" panose="020B0604020202020204" pitchFamily="34" charset="0"/>
                <a:cs typeface="Arial" panose="020B0604020202020204" pitchFamily="34" charset="0"/>
              </a:rPr>
            </a:br>
            <a:r>
              <a:rPr lang="en-US" sz="900" dirty="0">
                <a:solidFill>
                  <a:srgbClr val="595959"/>
                </a:solidFill>
                <a:latin typeface="Arial" panose="020B0604020202020204" pitchFamily="34" charset="0"/>
                <a:cs typeface="Arial" panose="020B0604020202020204" pitchFamily="34" charset="0"/>
              </a:rPr>
              <a:t>low-grade wood</a:t>
            </a:r>
          </a:p>
          <a:p>
            <a:pPr marL="128588" indent="-128588">
              <a:spcAft>
                <a:spcPts val="225"/>
              </a:spcAft>
              <a:buClr>
                <a:srgbClr val="595959"/>
              </a:buClr>
              <a:buFont typeface="Arial"/>
              <a:buChar char="•"/>
            </a:pPr>
            <a:r>
              <a:rPr lang="en-US" sz="900" dirty="0">
                <a:solidFill>
                  <a:srgbClr val="595959"/>
                </a:solidFill>
                <a:latin typeface="Arial" panose="020B0604020202020204" pitchFamily="34" charset="0"/>
                <a:cs typeface="Arial" panose="020B0604020202020204" pitchFamily="34" charset="0"/>
              </a:rPr>
              <a:t>Sawdust and chips from wood processing plants</a:t>
            </a:r>
          </a:p>
        </p:txBody>
      </p:sp>
      <p:sp>
        <p:nvSpPr>
          <p:cNvPr id="60" name="Title 1">
            <a:extLst>
              <a:ext uri="{FF2B5EF4-FFF2-40B4-BE49-F238E27FC236}">
                <a16:creationId xmlns:a16="http://schemas.microsoft.com/office/drawing/2014/main" id="{D50D9EC4-54A0-47D4-B2E9-4C2C02AE458E}"/>
              </a:ext>
            </a:extLst>
          </p:cNvPr>
          <p:cNvSpPr txBox="1">
            <a:spLocks noChangeArrowheads="1"/>
          </p:cNvSpPr>
          <p:nvPr/>
        </p:nvSpPr>
        <p:spPr>
          <a:xfrm>
            <a:off x="1330036" y="177664"/>
            <a:ext cx="7590116" cy="365267"/>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r"/>
            <a:r>
              <a:rPr lang="en-US" altLang="en-US" sz="1400" b="1" dirty="0">
                <a:solidFill>
                  <a:srgbClr val="595959"/>
                </a:solidFill>
                <a:latin typeface="Arial"/>
                <a:cs typeface="Arial"/>
              </a:rPr>
              <a:t>AEG only utilizes FSC-certified forestry and lumbermill residuals</a:t>
            </a:r>
            <a:endParaRPr lang="en-GB" altLang="en-US" sz="1400" b="1" dirty="0">
              <a:solidFill>
                <a:srgbClr val="595959"/>
              </a:solidFill>
              <a:latin typeface="Arial"/>
              <a:cs typeface="Arial"/>
            </a:endParaRPr>
          </a:p>
        </p:txBody>
      </p:sp>
      <p:cxnSp>
        <p:nvCxnSpPr>
          <p:cNvPr id="61" name="Straight Connector 60"/>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62" name="Straight Connector 61"/>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63" name="Picture 62"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65" name="Rectangle 6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P5</a:t>
            </a:r>
          </a:p>
        </p:txBody>
      </p:sp>
      <p:pic>
        <p:nvPicPr>
          <p:cNvPr id="68" name="Picture 6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6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pic>
        <p:nvPicPr>
          <p:cNvPr id="28" name="Picture 27" descr="A picture containing text&#10;&#10;Description automatically generated">
            <a:extLst>
              <a:ext uri="{FF2B5EF4-FFF2-40B4-BE49-F238E27FC236}">
                <a16:creationId xmlns:a16="http://schemas.microsoft.com/office/drawing/2014/main" id="{2809DFB1-5728-79C8-B2D8-1E6EFE07DC5C}"/>
              </a:ext>
            </a:extLst>
          </p:cNvPr>
          <p:cNvPicPr>
            <a:picLocks noChangeAspect="1"/>
          </p:cNvPicPr>
          <p:nvPr/>
        </p:nvPicPr>
        <p:blipFill>
          <a:blip r:embed="rId5"/>
          <a:stretch>
            <a:fillRect/>
          </a:stretch>
        </p:blipFill>
        <p:spPr>
          <a:xfrm>
            <a:off x="3611786" y="2772400"/>
            <a:ext cx="814345" cy="1212768"/>
          </a:xfrm>
          <a:prstGeom prst="rect">
            <a:avLst/>
          </a:prstGeom>
        </p:spPr>
      </p:pic>
      <p:sp>
        <p:nvSpPr>
          <p:cNvPr id="39" name="Title 1">
            <a:extLst>
              <a:ext uri="{FF2B5EF4-FFF2-40B4-BE49-F238E27FC236}">
                <a16:creationId xmlns:a16="http://schemas.microsoft.com/office/drawing/2014/main" id="{D50D9EC4-54A0-47D4-B2E9-4C2C02AE458E}"/>
              </a:ext>
            </a:extLst>
          </p:cNvPr>
          <p:cNvSpPr txBox="1">
            <a:spLocks noChangeArrowheads="1"/>
          </p:cNvSpPr>
          <p:nvPr/>
        </p:nvSpPr>
        <p:spPr>
          <a:xfrm>
            <a:off x="365047" y="650115"/>
            <a:ext cx="3454712" cy="376185"/>
          </a:xfrm>
          <a:prstGeom prst="rect">
            <a:avLst/>
          </a:prstGeom>
        </p:spPr>
        <p:txBody>
          <a:bodyPr lIns="68580" tIns="34290" rIns="68580" bIns="34290"/>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1500" b="1" dirty="0">
                <a:solidFill>
                  <a:srgbClr val="002060"/>
                </a:solidFill>
                <a:latin typeface="Arial"/>
                <a:cs typeface="Arial"/>
              </a:rPr>
              <a:t>Where do we get our feedstock?</a:t>
            </a:r>
            <a:endParaRPr lang="en-GB" altLang="en-US" sz="1500" b="1" dirty="0">
              <a:solidFill>
                <a:srgbClr val="002060"/>
              </a:solidFill>
              <a:latin typeface="Arial"/>
              <a:cs typeface="Arial"/>
            </a:endParaRP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2557" y="768653"/>
            <a:ext cx="1182928" cy="3270421"/>
          </a:xfrm>
          <a:prstGeom prst="rect">
            <a:avLst/>
          </a:prstGeom>
        </p:spPr>
      </p:pic>
      <p:sp>
        <p:nvSpPr>
          <p:cNvPr id="48" name="TextBox 47">
            <a:extLst>
              <a:ext uri="{FF2B5EF4-FFF2-40B4-BE49-F238E27FC236}">
                <a16:creationId xmlns:a16="http://schemas.microsoft.com/office/drawing/2014/main" id="{640D973E-66F2-E409-C86C-11447698D2BF}"/>
              </a:ext>
            </a:extLst>
          </p:cNvPr>
          <p:cNvSpPr txBox="1"/>
          <p:nvPr/>
        </p:nvSpPr>
        <p:spPr>
          <a:xfrm>
            <a:off x="5974580" y="1035954"/>
            <a:ext cx="1601751" cy="850731"/>
          </a:xfrm>
          <a:prstGeom prst="rect">
            <a:avLst/>
          </a:prstGeom>
          <a:noFill/>
        </p:spPr>
        <p:txBody>
          <a:bodyPr wrap="square" lIns="68580" tIns="34290" rIns="68580" bIns="34290" rtlCol="0">
            <a:spAutoFit/>
          </a:bodyPr>
          <a:lstStyle/>
          <a:p>
            <a:pPr>
              <a:lnSpc>
                <a:spcPct val="110000"/>
              </a:lnSpc>
              <a:spcAft>
                <a:spcPts val="600"/>
              </a:spcAft>
            </a:pPr>
            <a:r>
              <a:rPr lang="en-US" sz="1200" b="1" dirty="0">
                <a:solidFill>
                  <a:srgbClr val="236944"/>
                </a:solidFill>
                <a:latin typeface="Arial" panose="020B0604020202020204" pitchFamily="34" charset="0"/>
                <a:cs typeface="Arial" panose="020B0604020202020204" pitchFamily="34" charset="0"/>
              </a:rPr>
              <a:t>Branches and tops</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Low grade wood</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Low-value residual</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Used in biomass</a:t>
            </a:r>
          </a:p>
        </p:txBody>
      </p:sp>
      <p:sp>
        <p:nvSpPr>
          <p:cNvPr id="50" name="TextBox 49">
            <a:extLst>
              <a:ext uri="{FF2B5EF4-FFF2-40B4-BE49-F238E27FC236}">
                <a16:creationId xmlns:a16="http://schemas.microsoft.com/office/drawing/2014/main" id="{640D973E-66F2-E409-C86C-11447698D2BF}"/>
              </a:ext>
            </a:extLst>
          </p:cNvPr>
          <p:cNvSpPr txBox="1"/>
          <p:nvPr/>
        </p:nvSpPr>
        <p:spPr>
          <a:xfrm>
            <a:off x="5974580" y="2134071"/>
            <a:ext cx="1514958" cy="850731"/>
          </a:xfrm>
          <a:prstGeom prst="rect">
            <a:avLst/>
          </a:prstGeom>
          <a:noFill/>
        </p:spPr>
        <p:txBody>
          <a:bodyPr wrap="square" lIns="68580" tIns="34290" rIns="68580" bIns="34290" rtlCol="0">
            <a:spAutoFit/>
          </a:bodyPr>
          <a:lstStyle/>
          <a:p>
            <a:pPr>
              <a:lnSpc>
                <a:spcPct val="110000"/>
              </a:lnSpc>
              <a:spcAft>
                <a:spcPts val="600"/>
              </a:spcAft>
            </a:pPr>
            <a:r>
              <a:rPr lang="en-US" sz="1200" b="1" dirty="0">
                <a:solidFill>
                  <a:srgbClr val="236944"/>
                </a:solidFill>
                <a:latin typeface="Arial" panose="020B0604020202020204" pitchFamily="34" charset="0"/>
                <a:cs typeface="Arial" panose="020B0604020202020204" pitchFamily="34" charset="0"/>
              </a:rPr>
              <a:t>Small dimension</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Low grade wood</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Low-value residual</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Used in biomass</a:t>
            </a:r>
          </a:p>
        </p:txBody>
      </p:sp>
      <p:sp>
        <p:nvSpPr>
          <p:cNvPr id="51" name="TextBox 50">
            <a:extLst>
              <a:ext uri="{FF2B5EF4-FFF2-40B4-BE49-F238E27FC236}">
                <a16:creationId xmlns:a16="http://schemas.microsoft.com/office/drawing/2014/main" id="{640D973E-66F2-E409-C86C-11447698D2BF}"/>
              </a:ext>
            </a:extLst>
          </p:cNvPr>
          <p:cNvSpPr txBox="1"/>
          <p:nvPr/>
        </p:nvSpPr>
        <p:spPr>
          <a:xfrm>
            <a:off x="5974580" y="3192588"/>
            <a:ext cx="1601751" cy="796509"/>
          </a:xfrm>
          <a:prstGeom prst="rect">
            <a:avLst/>
          </a:prstGeom>
          <a:noFill/>
        </p:spPr>
        <p:txBody>
          <a:bodyPr wrap="square" lIns="68580" tIns="34290" rIns="68580" bIns="34290" rtlCol="0">
            <a:spAutoFit/>
          </a:bodyPr>
          <a:lstStyle/>
          <a:p>
            <a:pPr>
              <a:lnSpc>
                <a:spcPct val="110000"/>
              </a:lnSpc>
              <a:spcAft>
                <a:spcPts val="600"/>
              </a:spcAft>
            </a:pPr>
            <a:r>
              <a:rPr lang="en-US" sz="1200" b="1" dirty="0">
                <a:solidFill>
                  <a:srgbClr val="236944"/>
                </a:solidFill>
                <a:latin typeface="Arial" panose="020B0604020202020204" pitchFamily="34" charset="0"/>
                <a:cs typeface="Arial" panose="020B0604020202020204" pitchFamily="34" charset="0"/>
              </a:rPr>
              <a:t>Large dimension</a:t>
            </a:r>
          </a:p>
          <a:p>
            <a:pPr marL="128588" indent="-128588">
              <a:lnSpc>
                <a:spcPct val="110000"/>
              </a:lnSpc>
              <a:spcAft>
                <a:spcPts val="200"/>
              </a:spcAft>
              <a:buFont typeface="Arial"/>
              <a:buChar char="•"/>
            </a:pPr>
            <a:r>
              <a:rPr lang="en-US" sz="800" dirty="0">
                <a:solidFill>
                  <a:srgbClr val="595959"/>
                </a:solidFill>
                <a:latin typeface="Arial" panose="020B0604020202020204" pitchFamily="34" charset="0"/>
                <a:cs typeface="Arial" panose="020B0604020202020204" pitchFamily="34" charset="0"/>
              </a:rPr>
              <a:t>Utilisation of sawdust and</a:t>
            </a:r>
            <a:br>
              <a:rPr lang="en-US" sz="800" dirty="0">
                <a:solidFill>
                  <a:srgbClr val="595959"/>
                </a:solidFill>
                <a:latin typeface="Arial" panose="020B0604020202020204" pitchFamily="34" charset="0"/>
                <a:cs typeface="Arial" panose="020B0604020202020204" pitchFamily="34" charset="0"/>
              </a:rPr>
            </a:br>
            <a:r>
              <a:rPr lang="en-US" sz="800" dirty="0">
                <a:solidFill>
                  <a:srgbClr val="595959"/>
                </a:solidFill>
                <a:latin typeface="Arial" panose="020B0604020202020204" pitchFamily="34" charset="0"/>
                <a:cs typeface="Arial" panose="020B0604020202020204" pitchFamily="34" charset="0"/>
              </a:rPr>
              <a:t>all low value wood waste</a:t>
            </a:r>
            <a:br>
              <a:rPr lang="en-US" sz="800" dirty="0">
                <a:solidFill>
                  <a:srgbClr val="595959"/>
                </a:solidFill>
                <a:latin typeface="Arial" panose="020B0604020202020204" pitchFamily="34" charset="0"/>
                <a:cs typeface="Arial" panose="020B0604020202020204" pitchFamily="34" charset="0"/>
              </a:rPr>
            </a:br>
            <a:r>
              <a:rPr lang="en-US" sz="800" dirty="0">
                <a:solidFill>
                  <a:srgbClr val="595959"/>
                </a:solidFill>
                <a:latin typeface="Arial" panose="020B0604020202020204" pitchFamily="34" charset="0"/>
                <a:cs typeface="Arial" panose="020B0604020202020204" pitchFamily="34" charset="0"/>
              </a:rPr>
              <a:t>from wood processing</a:t>
            </a:r>
          </a:p>
        </p:txBody>
      </p:sp>
      <p:cxnSp>
        <p:nvCxnSpPr>
          <p:cNvPr id="52" name="Straight Connector 51"/>
          <p:cNvCxnSpPr/>
          <p:nvPr/>
        </p:nvCxnSpPr>
        <p:spPr>
          <a:xfrm>
            <a:off x="4643566" y="2004440"/>
            <a:ext cx="2862048" cy="0"/>
          </a:xfrm>
          <a:prstGeom prst="line">
            <a:avLst/>
          </a:prstGeom>
          <a:ln>
            <a:solidFill>
              <a:srgbClr val="03253E"/>
            </a:solidFill>
            <a:prstDash val="sys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643566" y="911749"/>
            <a:ext cx="2862048" cy="0"/>
          </a:xfrm>
          <a:prstGeom prst="line">
            <a:avLst/>
          </a:prstGeom>
          <a:ln>
            <a:solidFill>
              <a:srgbClr val="03253E"/>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643566" y="3096986"/>
            <a:ext cx="2862048" cy="0"/>
          </a:xfrm>
          <a:prstGeom prst="line">
            <a:avLst/>
          </a:prstGeom>
          <a:ln>
            <a:solidFill>
              <a:srgbClr val="03253E"/>
            </a:solidFill>
            <a:prstDash val="sysDash"/>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40D973E-66F2-E409-C86C-11447698D2BF}"/>
              </a:ext>
            </a:extLst>
          </p:cNvPr>
          <p:cNvSpPr txBox="1"/>
          <p:nvPr/>
        </p:nvSpPr>
        <p:spPr>
          <a:xfrm>
            <a:off x="7851003" y="1762863"/>
            <a:ext cx="1007062" cy="438838"/>
          </a:xfrm>
          <a:prstGeom prst="rect">
            <a:avLst/>
          </a:prstGeom>
          <a:noFill/>
        </p:spPr>
        <p:txBody>
          <a:bodyPr wrap="square" lIns="68580" tIns="34290" rIns="68580" bIns="34290" rtlCol="0">
            <a:spAutoFit/>
          </a:bodyPr>
          <a:lstStyle/>
          <a:p>
            <a:pPr>
              <a:lnSpc>
                <a:spcPct val="110000"/>
              </a:lnSpc>
              <a:spcAft>
                <a:spcPts val="600"/>
              </a:spcAft>
            </a:pPr>
            <a:r>
              <a:rPr lang="en-US" sz="1100" b="1" dirty="0">
                <a:solidFill>
                  <a:srgbClr val="0D6601"/>
                </a:solidFill>
                <a:latin typeface="Arial" panose="020B0604020202020204" pitchFamily="34" charset="0"/>
                <a:cs typeface="Arial" panose="020B0604020202020204" pitchFamily="34" charset="0"/>
              </a:rPr>
              <a:t>Forestry</a:t>
            </a:r>
            <a:br>
              <a:rPr lang="en-US" sz="1100" b="1" dirty="0">
                <a:solidFill>
                  <a:srgbClr val="0D6601"/>
                </a:solidFill>
                <a:latin typeface="Arial" panose="020B0604020202020204" pitchFamily="34" charset="0"/>
                <a:cs typeface="Arial" panose="020B0604020202020204" pitchFamily="34" charset="0"/>
              </a:rPr>
            </a:br>
            <a:r>
              <a:rPr lang="en-US" sz="1100" b="1" dirty="0">
                <a:solidFill>
                  <a:srgbClr val="0D6601"/>
                </a:solidFill>
                <a:latin typeface="Arial" panose="020B0604020202020204" pitchFamily="34" charset="0"/>
                <a:cs typeface="Arial" panose="020B0604020202020204" pitchFamily="34" charset="0"/>
              </a:rPr>
              <a:t>Residuals</a:t>
            </a:r>
            <a:endParaRPr lang="en-US" sz="1100" dirty="0">
              <a:solidFill>
                <a:srgbClr val="0D660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40D973E-66F2-E409-C86C-11447698D2BF}"/>
              </a:ext>
            </a:extLst>
          </p:cNvPr>
          <p:cNvSpPr txBox="1"/>
          <p:nvPr/>
        </p:nvSpPr>
        <p:spPr>
          <a:xfrm>
            <a:off x="7851003" y="3337742"/>
            <a:ext cx="1007062" cy="438838"/>
          </a:xfrm>
          <a:prstGeom prst="rect">
            <a:avLst/>
          </a:prstGeom>
          <a:noFill/>
        </p:spPr>
        <p:txBody>
          <a:bodyPr wrap="square" lIns="68580" tIns="34290" rIns="68580" bIns="34290" rtlCol="0">
            <a:spAutoFit/>
          </a:bodyPr>
          <a:lstStyle/>
          <a:p>
            <a:pPr>
              <a:lnSpc>
                <a:spcPct val="110000"/>
              </a:lnSpc>
              <a:spcAft>
                <a:spcPts val="600"/>
              </a:spcAft>
            </a:pPr>
            <a:r>
              <a:rPr lang="en-US" sz="1100" b="1" dirty="0">
                <a:solidFill>
                  <a:srgbClr val="0D6601"/>
                </a:solidFill>
                <a:latin typeface="Arial" panose="020B0604020202020204" pitchFamily="34" charset="0"/>
                <a:cs typeface="Arial" panose="020B0604020202020204" pitchFamily="34" charset="0"/>
              </a:rPr>
              <a:t>Lumbermill</a:t>
            </a:r>
            <a:br>
              <a:rPr lang="en-US" sz="1100" b="1" dirty="0">
                <a:solidFill>
                  <a:srgbClr val="0D6601"/>
                </a:solidFill>
                <a:latin typeface="Arial" panose="020B0604020202020204" pitchFamily="34" charset="0"/>
                <a:cs typeface="Arial" panose="020B0604020202020204" pitchFamily="34" charset="0"/>
              </a:rPr>
            </a:br>
            <a:r>
              <a:rPr lang="en-US" sz="1100" b="1" dirty="0">
                <a:solidFill>
                  <a:srgbClr val="0D6601"/>
                </a:solidFill>
                <a:latin typeface="Arial" panose="020B0604020202020204" pitchFamily="34" charset="0"/>
                <a:cs typeface="Arial" panose="020B0604020202020204" pitchFamily="34" charset="0"/>
              </a:rPr>
              <a:t>Residuals</a:t>
            </a:r>
            <a:endParaRPr lang="en-US" sz="1100" dirty="0">
              <a:solidFill>
                <a:srgbClr val="0D6601"/>
              </a:solidFill>
              <a:latin typeface="Arial" panose="020B0604020202020204" pitchFamily="34" charset="0"/>
              <a:cs typeface="Arial" panose="020B0604020202020204" pitchFamily="34" charset="0"/>
            </a:endParaRPr>
          </a:p>
        </p:txBody>
      </p:sp>
      <p:sp>
        <p:nvSpPr>
          <p:cNvPr id="5" name="Right Brace 4"/>
          <p:cNvSpPr/>
          <p:nvPr/>
        </p:nvSpPr>
        <p:spPr>
          <a:xfrm>
            <a:off x="7659885" y="927014"/>
            <a:ext cx="155774" cy="2143976"/>
          </a:xfrm>
          <a:prstGeom prst="rightBrace">
            <a:avLst>
              <a:gd name="adj1" fmla="val 39614"/>
              <a:gd name="adj2" fmla="val 50186"/>
            </a:avLst>
          </a:prstGeom>
          <a:ln>
            <a:solidFill>
              <a:srgbClr val="0D66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ight Brace 29"/>
          <p:cNvSpPr/>
          <p:nvPr/>
        </p:nvSpPr>
        <p:spPr>
          <a:xfrm>
            <a:off x="7659885" y="3169919"/>
            <a:ext cx="141206" cy="806037"/>
          </a:xfrm>
          <a:prstGeom prst="rightBrace">
            <a:avLst>
              <a:gd name="adj1" fmla="val 39614"/>
              <a:gd name="adj2" fmla="val 50186"/>
            </a:avLst>
          </a:prstGeom>
          <a:ln>
            <a:solidFill>
              <a:srgbClr val="0D66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1727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12" name="Title 1">
            <a:extLst>
              <a:ext uri="{FF2B5EF4-FFF2-40B4-BE49-F238E27FC236}">
                <a16:creationId xmlns:a16="http://schemas.microsoft.com/office/drawing/2014/main" id="{D50D9EC4-54A0-47D4-B2E9-4C2C02AE458E}"/>
              </a:ext>
            </a:extLst>
          </p:cNvPr>
          <p:cNvSpPr txBox="1">
            <a:spLocks noChangeArrowheads="1"/>
          </p:cNvSpPr>
          <p:nvPr/>
        </p:nvSpPr>
        <p:spPr>
          <a:xfrm>
            <a:off x="1330036" y="179279"/>
            <a:ext cx="7590116" cy="365267"/>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r"/>
            <a:r>
              <a:rPr lang="en-GB" sz="1400" b="1" dirty="0">
                <a:solidFill>
                  <a:srgbClr val="03253E"/>
                </a:solidFill>
                <a:latin typeface="Arial" panose="020B0604020202020204" pitchFamily="34" charset="0"/>
                <a:cs typeface="Arial" panose="020B0604020202020204" pitchFamily="34" charset="0"/>
              </a:rPr>
              <a:t>CoalSwitch</a:t>
            </a:r>
            <a:r>
              <a:rPr lang="en-GB" sz="1400" b="1" baseline="30000" dirty="0">
                <a:solidFill>
                  <a:srgbClr val="03253E"/>
                </a:solidFill>
                <a:latin typeface="Arial" panose="020B0604020202020204" pitchFamily="34" charset="0"/>
                <a:cs typeface="Arial" panose="020B0604020202020204" pitchFamily="34" charset="0"/>
              </a:rPr>
              <a:t>®</a:t>
            </a:r>
            <a:r>
              <a:rPr lang="en-GB" sz="1000" b="1" baseline="30000" dirty="0">
                <a:solidFill>
                  <a:srgbClr val="03253E"/>
                </a:solidFill>
                <a:latin typeface="Arial" panose="020B0604020202020204" pitchFamily="34" charset="0"/>
                <a:cs typeface="Arial" panose="020B0604020202020204" pitchFamily="34" charset="0"/>
              </a:rPr>
              <a:t>  </a:t>
            </a:r>
            <a:r>
              <a:rPr lang="en-GB" sz="1400" b="1" dirty="0">
                <a:solidFill>
                  <a:srgbClr val="53565A"/>
                </a:solidFill>
                <a:latin typeface="Arial" panose="020B0604020202020204" pitchFamily="34" charset="0"/>
                <a:cs typeface="Arial" panose="020B0604020202020204" pitchFamily="34" charset="0"/>
              </a:rPr>
              <a:t>Immediate impact as a drop-in replacement fuel</a:t>
            </a:r>
            <a:endParaRPr lang="en-GB" altLang="en-US" sz="1400" b="1" dirty="0">
              <a:solidFill>
                <a:srgbClr val="53565A"/>
              </a:solidFill>
              <a:latin typeface="Arial"/>
              <a:cs typeface="Arial"/>
            </a:endParaRPr>
          </a:p>
        </p:txBody>
      </p:sp>
      <p:sp>
        <p:nvSpPr>
          <p:cNvPr id="11" name="Rectangle 10">
            <a:extLst>
              <a:ext uri="{FF2B5EF4-FFF2-40B4-BE49-F238E27FC236}">
                <a16:creationId xmlns:a16="http://schemas.microsoft.com/office/drawing/2014/main" id="{963D4433-779D-1CBE-D8AA-D7C8A3433E59}"/>
              </a:ext>
            </a:extLst>
          </p:cNvPr>
          <p:cNvSpPr/>
          <p:nvPr/>
        </p:nvSpPr>
        <p:spPr>
          <a:xfrm>
            <a:off x="490431" y="3425371"/>
            <a:ext cx="2081011" cy="1265038"/>
          </a:xfrm>
          <a:prstGeom prst="rect">
            <a:avLst/>
          </a:prstGeom>
          <a:noFill/>
          <a:ln w="9525" cmpd="sng">
            <a:solidFill>
              <a:srgbClr val="6C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object 34">
            <a:extLst>
              <a:ext uri="{FF2B5EF4-FFF2-40B4-BE49-F238E27FC236}">
                <a16:creationId xmlns:a16="http://schemas.microsoft.com/office/drawing/2014/main" id="{A21620F4-BEA8-3E1C-C60D-06217577820D}"/>
              </a:ext>
            </a:extLst>
          </p:cNvPr>
          <p:cNvPicPr/>
          <p:nvPr/>
        </p:nvPicPr>
        <p:blipFill>
          <a:blip r:embed="rId5" cstate="print"/>
          <a:stretch>
            <a:fillRect/>
          </a:stretch>
        </p:blipFill>
        <p:spPr>
          <a:xfrm>
            <a:off x="667094" y="3922003"/>
            <a:ext cx="686033" cy="339772"/>
          </a:xfrm>
          <a:prstGeom prst="rect">
            <a:avLst/>
          </a:prstGeom>
        </p:spPr>
      </p:pic>
      <p:pic>
        <p:nvPicPr>
          <p:cNvPr id="24" name="Picture 23"/>
          <p:cNvPicPr>
            <a:picLocks noChangeAspect="1"/>
          </p:cNvPicPr>
          <p:nvPr/>
        </p:nvPicPr>
        <p:blipFill>
          <a:blip r:embed="rId6"/>
          <a:stretch>
            <a:fillRect/>
          </a:stretch>
        </p:blipFill>
        <p:spPr>
          <a:xfrm>
            <a:off x="1496110" y="3917898"/>
            <a:ext cx="806661" cy="215110"/>
          </a:xfrm>
          <a:prstGeom prst="rect">
            <a:avLst/>
          </a:prstGeom>
        </p:spPr>
      </p:pic>
      <p:pic>
        <p:nvPicPr>
          <p:cNvPr id="30" name="Picture 29"/>
          <p:cNvPicPr>
            <a:picLocks noChangeAspect="1"/>
          </p:cNvPicPr>
          <p:nvPr/>
        </p:nvPicPr>
        <p:blipFill>
          <a:blip r:embed="rId7"/>
          <a:stretch>
            <a:fillRect/>
          </a:stretch>
        </p:blipFill>
        <p:spPr>
          <a:xfrm>
            <a:off x="668541" y="4372343"/>
            <a:ext cx="1077731" cy="214045"/>
          </a:xfrm>
          <a:prstGeom prst="rect">
            <a:avLst/>
          </a:prstGeom>
        </p:spPr>
      </p:pic>
      <p:pic>
        <p:nvPicPr>
          <p:cNvPr id="31" name="Picture 30"/>
          <p:cNvPicPr>
            <a:picLocks noChangeAspect="1"/>
          </p:cNvPicPr>
          <p:nvPr/>
        </p:nvPicPr>
        <p:blipFill>
          <a:blip r:embed="rId8"/>
          <a:stretch>
            <a:fillRect/>
          </a:stretch>
        </p:blipFill>
        <p:spPr>
          <a:xfrm>
            <a:off x="1952627" y="4189660"/>
            <a:ext cx="350144" cy="425112"/>
          </a:xfrm>
          <a:prstGeom prst="rect">
            <a:avLst/>
          </a:prstGeom>
        </p:spPr>
      </p:pic>
      <p:sp>
        <p:nvSpPr>
          <p:cNvPr id="19" name="object 33">
            <a:extLst>
              <a:ext uri="{FF2B5EF4-FFF2-40B4-BE49-F238E27FC236}">
                <a16:creationId xmlns:a16="http://schemas.microsoft.com/office/drawing/2014/main" id="{4ED658C8-2C54-ED6D-E043-B1235806591F}"/>
              </a:ext>
            </a:extLst>
          </p:cNvPr>
          <p:cNvSpPr txBox="1"/>
          <p:nvPr/>
        </p:nvSpPr>
        <p:spPr>
          <a:xfrm>
            <a:off x="593245" y="3482022"/>
            <a:ext cx="1852478" cy="366767"/>
          </a:xfrm>
          <a:prstGeom prst="rect">
            <a:avLst/>
          </a:prstGeom>
        </p:spPr>
        <p:txBody>
          <a:bodyPr vert="horz" wrap="square" lIns="0" tIns="12700" rIns="0" bIns="0" rtlCol="0">
            <a:spAutoFit/>
          </a:bodyPr>
          <a:lstStyle/>
          <a:p>
            <a:pPr marL="12700">
              <a:lnSpc>
                <a:spcPct val="100000"/>
              </a:lnSpc>
              <a:spcBef>
                <a:spcPts val="100"/>
              </a:spcBef>
            </a:pPr>
            <a:r>
              <a:rPr sz="1150" b="1" dirty="0">
                <a:solidFill>
                  <a:srgbClr val="52555A"/>
                </a:solidFill>
                <a:latin typeface="Arial"/>
                <a:cs typeface="Arial"/>
              </a:rPr>
              <a:t>STEP</a:t>
            </a:r>
            <a:r>
              <a:rPr sz="1150" b="1" spc="-30" dirty="0">
                <a:solidFill>
                  <a:srgbClr val="52555A"/>
                </a:solidFill>
                <a:latin typeface="Arial"/>
                <a:cs typeface="Arial"/>
              </a:rPr>
              <a:t> </a:t>
            </a:r>
            <a:r>
              <a:rPr sz="1150" b="1" dirty="0">
                <a:solidFill>
                  <a:srgbClr val="52555A"/>
                </a:solidFill>
                <a:latin typeface="Arial"/>
                <a:cs typeface="Arial"/>
              </a:rPr>
              <a:t>Program</a:t>
            </a:r>
            <a:r>
              <a:rPr sz="1150" b="1" spc="-20" dirty="0">
                <a:solidFill>
                  <a:srgbClr val="52555A"/>
                </a:solidFill>
                <a:latin typeface="Arial"/>
                <a:cs typeface="Arial"/>
              </a:rPr>
              <a:t> </a:t>
            </a:r>
            <a:r>
              <a:rPr sz="1150" b="1" spc="-10" dirty="0">
                <a:solidFill>
                  <a:srgbClr val="52555A"/>
                </a:solidFill>
                <a:latin typeface="Arial"/>
                <a:cs typeface="Arial"/>
              </a:rPr>
              <a:t>Partners</a:t>
            </a:r>
            <a:r>
              <a:rPr lang="en-GB" sz="1150" b="1" spc="-10" dirty="0">
                <a:solidFill>
                  <a:srgbClr val="52555A"/>
                </a:solidFill>
                <a:latin typeface="Arial"/>
                <a:cs typeface="Arial"/>
              </a:rPr>
              <a:t>/AEG Test Data:</a:t>
            </a:r>
            <a:endParaRPr sz="1150" dirty="0">
              <a:latin typeface="Arial"/>
              <a:cs typeface="Arial"/>
            </a:endParaRPr>
          </a:p>
        </p:txBody>
      </p:sp>
      <p:graphicFrame>
        <p:nvGraphicFramePr>
          <p:cNvPr id="33" name="Table 32">
            <a:extLst>
              <a:ext uri="{FF2B5EF4-FFF2-40B4-BE49-F238E27FC236}">
                <a16:creationId xmlns:a16="http://schemas.microsoft.com/office/drawing/2014/main" id="{6333B8CF-93F2-454C-934E-1B1A5D47D612}"/>
              </a:ext>
            </a:extLst>
          </p:cNvPr>
          <p:cNvGraphicFramePr>
            <a:graphicFrameLocks noGrp="1"/>
          </p:cNvGraphicFramePr>
          <p:nvPr>
            <p:extLst>
              <p:ext uri="{D42A27DB-BD31-4B8C-83A1-F6EECF244321}">
                <p14:modId xmlns:p14="http://schemas.microsoft.com/office/powerpoint/2010/main" val="3520049231"/>
              </p:ext>
            </p:extLst>
          </p:nvPr>
        </p:nvGraphicFramePr>
        <p:xfrm>
          <a:off x="2890821" y="634981"/>
          <a:ext cx="5800599" cy="3893817"/>
        </p:xfrm>
        <a:graphic>
          <a:graphicData uri="http://schemas.openxmlformats.org/drawingml/2006/table">
            <a:tbl>
              <a:tblPr firstRow="1" bandRow="1">
                <a:effectLst/>
                <a:tableStyleId>{5C22544A-7EE6-4342-B048-85BDC9FD1C3A}</a:tableStyleId>
              </a:tblPr>
              <a:tblGrid>
                <a:gridCol w="1221196">
                  <a:extLst>
                    <a:ext uri="{9D8B030D-6E8A-4147-A177-3AD203B41FA5}">
                      <a16:colId xmlns:a16="http://schemas.microsoft.com/office/drawing/2014/main" val="20000"/>
                    </a:ext>
                  </a:extLst>
                </a:gridCol>
                <a:gridCol w="4579403">
                  <a:extLst>
                    <a:ext uri="{9D8B030D-6E8A-4147-A177-3AD203B41FA5}">
                      <a16:colId xmlns:a16="http://schemas.microsoft.com/office/drawing/2014/main" val="20004"/>
                    </a:ext>
                  </a:extLst>
                </a:gridCol>
              </a:tblGrid>
              <a:tr h="530696">
                <a:tc>
                  <a:txBody>
                    <a:bodyPr/>
                    <a:lstStyle/>
                    <a:p>
                      <a:endParaRPr lang="en-GB" sz="1200" b="0" dirty="0">
                        <a:solidFill>
                          <a:srgbClr val="53565A"/>
                        </a:solidFill>
                        <a:latin typeface="Arial"/>
                        <a:cs typeface="Arial"/>
                      </a:endParaRPr>
                    </a:p>
                  </a:txBody>
                  <a:tcPr marL="99074" marR="99074"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algn="ctr">
                        <a:lnSpc>
                          <a:spcPct val="100000"/>
                        </a:lnSpc>
                      </a:pPr>
                      <a:r>
                        <a:rPr lang="en-GB" sz="1600" b="1" i="0" dirty="0">
                          <a:solidFill>
                            <a:srgbClr val="03253E"/>
                          </a:solidFill>
                          <a:latin typeface="Arial"/>
                          <a:cs typeface="Arial"/>
                        </a:rPr>
                        <a:t>PERFORMANCE IMPACT</a:t>
                      </a:r>
                      <a:r>
                        <a:rPr lang="en-GB" sz="1600" b="1" i="0" baseline="0" dirty="0">
                          <a:solidFill>
                            <a:srgbClr val="03253E"/>
                          </a:solidFill>
                          <a:latin typeface="Arial"/>
                          <a:cs typeface="Arial"/>
                        </a:rPr>
                        <a:t> </a:t>
                      </a:r>
                      <a:r>
                        <a:rPr lang="en-GB" sz="1600" b="1" i="0" dirty="0">
                          <a:solidFill>
                            <a:srgbClr val="03253E"/>
                          </a:solidFill>
                          <a:latin typeface="Arial"/>
                          <a:cs typeface="Arial"/>
                        </a:rPr>
                        <a:t>OF</a:t>
                      </a:r>
                      <a:r>
                        <a:rPr lang="en-GB" sz="1600" b="1" i="0" baseline="0" dirty="0">
                          <a:solidFill>
                            <a:srgbClr val="03253E"/>
                          </a:solidFill>
                          <a:latin typeface="Arial"/>
                          <a:cs typeface="Arial"/>
                        </a:rPr>
                        <a:t> </a:t>
                      </a:r>
                      <a:r>
                        <a:rPr lang="en-GB" sz="1600" b="1" i="0" dirty="0">
                          <a:solidFill>
                            <a:srgbClr val="03253E"/>
                          </a:solidFill>
                          <a:latin typeface="Arial"/>
                          <a:cs typeface="Arial"/>
                        </a:rPr>
                        <a:t>CO-FIRING</a:t>
                      </a:r>
                    </a:p>
                    <a:p>
                      <a:pPr algn="ctr">
                        <a:lnSpc>
                          <a:spcPct val="100000"/>
                        </a:lnSpc>
                      </a:pPr>
                      <a:r>
                        <a:rPr lang="en-GB" sz="1200" b="0" i="0" dirty="0">
                          <a:solidFill>
                            <a:srgbClr val="03253E"/>
                          </a:solidFill>
                          <a:latin typeface="Arial"/>
                          <a:cs typeface="Arial"/>
                        </a:rPr>
                        <a:t>(75% COAL</a:t>
                      </a:r>
                      <a:r>
                        <a:rPr lang="en-GB" sz="1200" b="0" i="0" baseline="30000" dirty="0">
                          <a:solidFill>
                            <a:srgbClr val="03253E"/>
                          </a:solidFill>
                          <a:latin typeface="Arial"/>
                          <a:cs typeface="Arial"/>
                        </a:rPr>
                        <a:t>*</a:t>
                      </a:r>
                      <a:r>
                        <a:rPr lang="en-GB" sz="1200" b="0" i="0" dirty="0">
                          <a:solidFill>
                            <a:srgbClr val="03253E"/>
                          </a:solidFill>
                          <a:latin typeface="Arial"/>
                          <a:cs typeface="Arial"/>
                        </a:rPr>
                        <a:t> / 25% </a:t>
                      </a:r>
                      <a:r>
                        <a:rPr lang="en-GB" sz="1200" b="1" i="0" dirty="0">
                          <a:solidFill>
                            <a:srgbClr val="03253E"/>
                          </a:solidFill>
                          <a:latin typeface="Arial"/>
                          <a:cs typeface="Arial"/>
                        </a:rPr>
                        <a:t>COALSWITCH</a:t>
                      </a:r>
                      <a:r>
                        <a:rPr lang="en-GB" sz="1200" b="1" i="0" baseline="30000" dirty="0">
                          <a:solidFill>
                            <a:srgbClr val="03253E"/>
                          </a:solidFill>
                          <a:latin typeface="Arial"/>
                          <a:cs typeface="Arial"/>
                        </a:rPr>
                        <a:t>® </a:t>
                      </a:r>
                      <a:r>
                        <a:rPr lang="en-GB" sz="1200" b="0" i="0" baseline="0" dirty="0">
                          <a:solidFill>
                            <a:srgbClr val="03253E"/>
                          </a:solidFill>
                          <a:latin typeface="Arial"/>
                          <a:cs typeface="Arial"/>
                        </a:rPr>
                        <a:t>blend</a:t>
                      </a:r>
                      <a:r>
                        <a:rPr lang="en-GB" sz="1200" b="0" i="0" dirty="0">
                          <a:solidFill>
                            <a:srgbClr val="03253E"/>
                          </a:solidFill>
                          <a:latin typeface="Arial"/>
                          <a:cs typeface="Arial"/>
                        </a:rPr>
                        <a:t>)</a:t>
                      </a:r>
                    </a:p>
                  </a:txBody>
                  <a:tcPr marL="99074" marR="99074" marT="45699" marB="45699">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92154632"/>
                  </a:ext>
                </a:extLst>
              </a:tr>
              <a:tr h="759117">
                <a:tc>
                  <a:txBody>
                    <a:bodyPr/>
                    <a:lstStyle/>
                    <a:p>
                      <a:pPr marL="0" marR="0" indent="0" algn="r" defTabSz="497754" rtl="0" eaLnBrk="1" fontAlgn="auto" latinLnBrk="0" hangingPunct="1">
                        <a:lnSpc>
                          <a:spcPct val="100000"/>
                        </a:lnSpc>
                        <a:spcBef>
                          <a:spcPts val="0"/>
                        </a:spcBef>
                        <a:spcAft>
                          <a:spcPts val="0"/>
                        </a:spcAft>
                        <a:buClrTx/>
                        <a:buSzTx/>
                        <a:buFontTx/>
                        <a:buNone/>
                        <a:tabLst/>
                        <a:defRPr/>
                      </a:pPr>
                      <a:r>
                        <a:rPr lang="en-GB" sz="1150" b="1" dirty="0">
                          <a:solidFill>
                            <a:srgbClr val="53565A"/>
                          </a:solidFill>
                          <a:latin typeface="Arial"/>
                          <a:cs typeface="Arial"/>
                        </a:rPr>
                        <a:t>Calorific</a:t>
                      </a:r>
                      <a:r>
                        <a:rPr lang="en-GB" sz="1150" b="1" baseline="0" dirty="0">
                          <a:solidFill>
                            <a:srgbClr val="53565A"/>
                          </a:solidFill>
                          <a:latin typeface="Arial"/>
                          <a:cs typeface="Arial"/>
                        </a:rPr>
                        <a:t> </a:t>
                      </a:r>
                      <a:r>
                        <a:rPr lang="en-GB" sz="1150" b="1" dirty="0">
                          <a:solidFill>
                            <a:srgbClr val="53565A"/>
                          </a:solidFill>
                          <a:latin typeface="Arial"/>
                          <a:cs typeface="Arial"/>
                        </a:rPr>
                        <a:t>Value:</a:t>
                      </a:r>
                      <a:br>
                        <a:rPr lang="en-GB" sz="1150" b="1" dirty="0">
                          <a:solidFill>
                            <a:srgbClr val="53565A"/>
                          </a:solidFill>
                          <a:latin typeface="Arial"/>
                          <a:cs typeface="Arial"/>
                        </a:rPr>
                      </a:br>
                      <a:r>
                        <a:rPr lang="en-GB" sz="1150" b="0" dirty="0">
                          <a:solidFill>
                            <a:schemeClr val="tx1">
                              <a:lumMod val="65000"/>
                              <a:lumOff val="35000"/>
                            </a:schemeClr>
                          </a:solidFill>
                          <a:latin typeface="Arial"/>
                          <a:cs typeface="Arial"/>
                        </a:rPr>
                        <a:t>(</a:t>
                      </a:r>
                      <a:r>
                        <a:rPr lang="en-GB" sz="1150" b="0" baseline="0" dirty="0">
                          <a:solidFill>
                            <a:schemeClr val="tx1">
                              <a:lumMod val="65000"/>
                              <a:lumOff val="35000"/>
                            </a:schemeClr>
                          </a:solidFill>
                          <a:latin typeface="Arial"/>
                          <a:cs typeface="Arial"/>
                        </a:rPr>
                        <a:t>BTU/lb)</a:t>
                      </a:r>
                      <a:endParaRPr lang="en-GB" sz="1150" dirty="0">
                        <a:solidFill>
                          <a:schemeClr val="tx1">
                            <a:lumMod val="65000"/>
                            <a:lumOff val="35000"/>
                          </a:schemeClr>
                        </a:solidFill>
                        <a:latin typeface="Arial"/>
                        <a:cs typeface="Arial"/>
                      </a:endParaRPr>
                    </a:p>
                  </a:txBody>
                  <a:tcPr marL="99074" marR="144000"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marL="0" marR="0" indent="0" algn="ctr" defTabSz="497754" rtl="0" eaLnBrk="1" fontAlgn="auto" latinLnBrk="0" hangingPunct="1">
                        <a:lnSpc>
                          <a:spcPct val="90000"/>
                        </a:lnSpc>
                        <a:spcBef>
                          <a:spcPts val="0"/>
                        </a:spcBef>
                        <a:spcAft>
                          <a:spcPts val="0"/>
                        </a:spcAft>
                        <a:buClrTx/>
                        <a:buSzTx/>
                        <a:buFontTx/>
                        <a:buNone/>
                        <a:tabLst/>
                        <a:defRPr/>
                      </a:pPr>
                      <a:r>
                        <a:rPr lang="en-US" sz="1100" b="1" i="0" dirty="0">
                          <a:solidFill>
                            <a:srgbClr val="595959"/>
                          </a:solidFill>
                          <a:latin typeface="Arial"/>
                          <a:cs typeface="Arial"/>
                        </a:rPr>
                        <a:t>Achieves</a:t>
                      </a:r>
                      <a:endParaRPr lang="en-GB" sz="1100" b="1" i="0" dirty="0">
                        <a:solidFill>
                          <a:srgbClr val="595959"/>
                        </a:solidFill>
                        <a:latin typeface="Arial"/>
                        <a:cs typeface="Arial"/>
                      </a:endParaRPr>
                    </a:p>
                    <a:p>
                      <a:pPr marL="0" marR="0" indent="0" algn="ctr" defTabSz="497754" rtl="0" eaLnBrk="1" fontAlgn="auto" latinLnBrk="0" hangingPunct="1">
                        <a:lnSpc>
                          <a:spcPct val="90000"/>
                        </a:lnSpc>
                        <a:spcBef>
                          <a:spcPts val="0"/>
                        </a:spcBef>
                        <a:spcAft>
                          <a:spcPts val="0"/>
                        </a:spcAft>
                        <a:buClrTx/>
                        <a:buSzTx/>
                        <a:buFontTx/>
                        <a:buNone/>
                        <a:tabLst/>
                        <a:defRPr/>
                      </a:pPr>
                      <a:r>
                        <a:rPr lang="en-GB" sz="2800" b="1" i="0" dirty="0">
                          <a:ln>
                            <a:noFill/>
                          </a:ln>
                          <a:solidFill>
                            <a:srgbClr val="03253E"/>
                          </a:solidFill>
                          <a:effectLst/>
                          <a:latin typeface="Arial"/>
                          <a:cs typeface="Arial"/>
                        </a:rPr>
                        <a:t>93%</a:t>
                      </a:r>
                      <a:br>
                        <a:rPr lang="en-GB" sz="3600" b="1" i="0" dirty="0">
                          <a:solidFill>
                            <a:srgbClr val="FF0000"/>
                          </a:solidFill>
                          <a:latin typeface="Arial"/>
                          <a:cs typeface="Arial"/>
                        </a:rPr>
                      </a:br>
                      <a:r>
                        <a:rPr lang="en-GB" sz="1200" b="1" i="0" dirty="0">
                          <a:solidFill>
                            <a:srgbClr val="595959"/>
                          </a:solidFill>
                          <a:latin typeface="Arial"/>
                          <a:cs typeface="Arial"/>
                        </a:rPr>
                        <a:t>normal heating values</a:t>
                      </a:r>
                      <a:endParaRPr lang="en-GB" sz="1200" b="1" i="0" dirty="0">
                        <a:solidFill>
                          <a:srgbClr val="6C6C6C"/>
                        </a:solidFill>
                        <a:latin typeface="Arial"/>
                        <a:cs typeface="Arial"/>
                      </a:endParaRPr>
                    </a:p>
                  </a:txBody>
                  <a:tcPr marL="99074" marR="99074"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05757">
                <a:tc>
                  <a:txBody>
                    <a:bodyPr/>
                    <a:lstStyle/>
                    <a:p>
                      <a:pPr algn="r"/>
                      <a:r>
                        <a:rPr lang="en-GB" sz="1150" b="1" dirty="0">
                          <a:solidFill>
                            <a:srgbClr val="53565A"/>
                          </a:solidFill>
                          <a:latin typeface="Arial"/>
                          <a:cs typeface="Arial"/>
                        </a:rPr>
                        <a:t>ASH</a:t>
                      </a:r>
                      <a:br>
                        <a:rPr lang="en-GB" sz="1150" b="1" dirty="0">
                          <a:solidFill>
                            <a:srgbClr val="53565A"/>
                          </a:solidFill>
                          <a:latin typeface="Arial"/>
                          <a:cs typeface="Arial"/>
                        </a:rPr>
                      </a:br>
                      <a:r>
                        <a:rPr lang="en-GB" sz="1150" b="1" dirty="0">
                          <a:solidFill>
                            <a:srgbClr val="53565A"/>
                          </a:solidFill>
                          <a:latin typeface="Arial"/>
                          <a:cs typeface="Arial"/>
                        </a:rPr>
                        <a:t>CONTENT %:</a:t>
                      </a:r>
                    </a:p>
                  </a:txBody>
                  <a:tcPr marL="99074" marR="144000"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marL="0" marR="0" indent="0" algn="ctr" defTabSz="497754" rtl="0" eaLnBrk="1" fontAlgn="auto" latinLnBrk="0" hangingPunct="1">
                        <a:lnSpc>
                          <a:spcPct val="90000"/>
                        </a:lnSpc>
                        <a:spcBef>
                          <a:spcPts val="0"/>
                        </a:spcBef>
                        <a:spcAft>
                          <a:spcPts val="0"/>
                        </a:spcAft>
                        <a:buClrTx/>
                        <a:buSzTx/>
                        <a:buFontTx/>
                        <a:buNone/>
                        <a:tabLst/>
                        <a:defRPr/>
                      </a:pPr>
                      <a:r>
                        <a:rPr lang="en-GB" sz="1200" b="1" i="0" dirty="0">
                          <a:solidFill>
                            <a:srgbClr val="595959"/>
                          </a:solidFill>
                          <a:latin typeface="Arial"/>
                          <a:cs typeface="Arial"/>
                        </a:rPr>
                        <a:t>Significant reduction</a:t>
                      </a:r>
                      <a:r>
                        <a:rPr lang="en-GB" sz="1200" b="1" i="0" baseline="0" dirty="0">
                          <a:solidFill>
                            <a:srgbClr val="595959"/>
                          </a:solidFill>
                          <a:latin typeface="Arial"/>
                          <a:cs typeface="Arial"/>
                        </a:rPr>
                        <a:t> </a:t>
                      </a:r>
                      <a:r>
                        <a:rPr lang="en-GB" sz="1200" b="1" i="0" dirty="0">
                          <a:solidFill>
                            <a:srgbClr val="595959"/>
                          </a:solidFill>
                          <a:latin typeface="Arial"/>
                          <a:cs typeface="Arial"/>
                        </a:rPr>
                        <a:t>of ash</a:t>
                      </a:r>
                      <a:r>
                        <a:rPr lang="en-GB" sz="1200" b="1" i="0" baseline="0" dirty="0">
                          <a:solidFill>
                            <a:srgbClr val="595959"/>
                          </a:solidFill>
                          <a:latin typeface="Arial"/>
                          <a:cs typeface="Arial"/>
                        </a:rPr>
                        <a:t> deposits - up to</a:t>
                      </a:r>
                    </a:p>
                    <a:p>
                      <a:pPr marL="0" marR="0" indent="0" algn="ctr" defTabSz="497754" rtl="0" eaLnBrk="1" fontAlgn="auto" latinLnBrk="0" hangingPunct="1">
                        <a:lnSpc>
                          <a:spcPct val="90000"/>
                        </a:lnSpc>
                        <a:spcBef>
                          <a:spcPts val="0"/>
                        </a:spcBef>
                        <a:spcAft>
                          <a:spcPts val="0"/>
                        </a:spcAft>
                        <a:buClrTx/>
                        <a:buSzTx/>
                        <a:buFontTx/>
                        <a:buNone/>
                        <a:tabLst/>
                        <a:defRPr/>
                      </a:pPr>
                      <a:r>
                        <a:rPr lang="en-GB" sz="2800" b="1" i="0" kern="1200" dirty="0">
                          <a:ln>
                            <a:noFill/>
                          </a:ln>
                          <a:solidFill>
                            <a:srgbClr val="03253E"/>
                          </a:solidFill>
                          <a:effectLst/>
                          <a:latin typeface="Arial"/>
                          <a:ea typeface="+mn-ea"/>
                          <a:cs typeface="Arial"/>
                        </a:rPr>
                        <a:t>77%</a:t>
                      </a:r>
                    </a:p>
                  </a:txBody>
                  <a:tcPr marL="99074" marR="99074" marT="93600" marB="0" anchor="b">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41857">
                <a:tc>
                  <a:txBody>
                    <a:bodyPr/>
                    <a:lstStyle/>
                    <a:p>
                      <a:pPr algn="r"/>
                      <a:r>
                        <a:rPr lang="en-GB" sz="1150" b="1" dirty="0">
                          <a:solidFill>
                            <a:srgbClr val="53565A"/>
                          </a:solidFill>
                          <a:latin typeface="Arial"/>
                          <a:cs typeface="Arial"/>
                        </a:rPr>
                        <a:t>Grindability </a:t>
                      </a:r>
                      <a:br>
                        <a:rPr lang="en-GB" sz="1150" b="1" dirty="0">
                          <a:solidFill>
                            <a:srgbClr val="53565A"/>
                          </a:solidFill>
                          <a:latin typeface="Arial"/>
                          <a:cs typeface="Arial"/>
                        </a:rPr>
                      </a:br>
                      <a:r>
                        <a:rPr lang="en-GB" sz="1150" b="1" dirty="0">
                          <a:solidFill>
                            <a:srgbClr val="53565A"/>
                          </a:solidFill>
                          <a:latin typeface="Arial"/>
                          <a:cs typeface="Arial"/>
                        </a:rPr>
                        <a:t>– use on bowl mill facilities </a:t>
                      </a:r>
                    </a:p>
                  </a:txBody>
                  <a:tcPr marL="99074" marR="144000"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marL="0" marR="0" indent="0" algn="ctr" defTabSz="497754" rtl="0" eaLnBrk="1" fontAlgn="auto" latinLnBrk="0" hangingPunct="1">
                        <a:lnSpc>
                          <a:spcPct val="100000"/>
                        </a:lnSpc>
                        <a:spcBef>
                          <a:spcPts val="0"/>
                        </a:spcBef>
                        <a:spcAft>
                          <a:spcPts val="0"/>
                        </a:spcAft>
                        <a:buClrTx/>
                        <a:buSzTx/>
                        <a:buFontTx/>
                        <a:buNone/>
                        <a:tabLst/>
                        <a:defRPr/>
                      </a:pPr>
                      <a:r>
                        <a:rPr lang="en-GB" sz="1800" b="1" i="0" kern="1200" dirty="0">
                          <a:ln>
                            <a:noFill/>
                          </a:ln>
                          <a:solidFill>
                            <a:srgbClr val="03253E"/>
                          </a:solidFill>
                          <a:effectLst/>
                          <a:latin typeface="Arial"/>
                          <a:ea typeface="+mn-ea"/>
                          <a:cs typeface="Arial"/>
                        </a:rPr>
                        <a:t>FULLY TESTED </a:t>
                      </a:r>
                      <a:br>
                        <a:rPr lang="en-GB" sz="1500" b="1" i="0" dirty="0">
                          <a:solidFill>
                            <a:srgbClr val="03253E"/>
                          </a:solidFill>
                          <a:latin typeface="Arial"/>
                          <a:cs typeface="Arial"/>
                        </a:rPr>
                      </a:br>
                      <a:r>
                        <a:rPr lang="en-GB" sz="1200" b="1" i="0" dirty="0">
                          <a:solidFill>
                            <a:srgbClr val="595959"/>
                          </a:solidFill>
                          <a:latin typeface="Arial"/>
                          <a:cs typeface="Arial"/>
                        </a:rPr>
                        <a:t>No degradation in bowl mill performance</a:t>
                      </a:r>
                      <a:br>
                        <a:rPr lang="en-GB" sz="1200" b="1" i="0" dirty="0">
                          <a:solidFill>
                            <a:srgbClr val="595959"/>
                          </a:solidFill>
                          <a:latin typeface="Arial"/>
                          <a:cs typeface="Arial"/>
                        </a:rPr>
                      </a:br>
                      <a:r>
                        <a:rPr lang="en-GB" sz="1200" b="1" i="0" dirty="0">
                          <a:solidFill>
                            <a:srgbClr val="595959"/>
                          </a:solidFill>
                          <a:latin typeface="Arial"/>
                          <a:cs typeface="Arial"/>
                        </a:rPr>
                        <a:t>- lower energy consumption use</a:t>
                      </a:r>
                    </a:p>
                  </a:txBody>
                  <a:tcPr marL="99074" marR="99074" marT="45699" marB="45699">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56382">
                <a:tc>
                  <a:txBody>
                    <a:bodyPr/>
                    <a:lstStyle/>
                    <a:p>
                      <a:pPr algn="r"/>
                      <a:r>
                        <a:rPr lang="en-GB" sz="1150" b="1" dirty="0">
                          <a:solidFill>
                            <a:srgbClr val="53565A"/>
                          </a:solidFill>
                          <a:latin typeface="Arial"/>
                          <a:cs typeface="Arial"/>
                        </a:rPr>
                        <a:t>S</a:t>
                      </a:r>
                      <a:r>
                        <a:rPr lang="en-US" sz="1150" b="1" dirty="0">
                          <a:solidFill>
                            <a:srgbClr val="53565A"/>
                          </a:solidFill>
                          <a:latin typeface="Arial"/>
                          <a:cs typeface="Arial"/>
                        </a:rPr>
                        <a:t>O</a:t>
                      </a:r>
                      <a:r>
                        <a:rPr lang="en-GB" sz="1150" b="1" dirty="0">
                          <a:solidFill>
                            <a:srgbClr val="53565A"/>
                          </a:solidFill>
                          <a:latin typeface="Arial"/>
                          <a:cs typeface="Arial"/>
                        </a:rPr>
                        <a:t>x / N</a:t>
                      </a:r>
                      <a:r>
                        <a:rPr lang="en-US" sz="1150" b="1" dirty="0">
                          <a:solidFill>
                            <a:srgbClr val="53565A"/>
                          </a:solidFill>
                          <a:latin typeface="Arial"/>
                          <a:cs typeface="Arial"/>
                        </a:rPr>
                        <a:t>O</a:t>
                      </a:r>
                      <a:r>
                        <a:rPr lang="en-GB" sz="1150" b="1" dirty="0">
                          <a:solidFill>
                            <a:srgbClr val="53565A"/>
                          </a:solidFill>
                          <a:latin typeface="Arial"/>
                          <a:cs typeface="Arial"/>
                        </a:rPr>
                        <a:t>x</a:t>
                      </a:r>
                    </a:p>
                    <a:p>
                      <a:pPr algn="r"/>
                      <a:r>
                        <a:rPr lang="en-GB" sz="1150" b="1" dirty="0">
                          <a:solidFill>
                            <a:srgbClr val="53565A"/>
                          </a:solidFill>
                          <a:latin typeface="Arial"/>
                          <a:cs typeface="Arial"/>
                        </a:rPr>
                        <a:t>Emissions</a:t>
                      </a:r>
                    </a:p>
                  </a:txBody>
                  <a:tcPr marL="99074" marR="144000"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marL="0" marR="0" indent="0" algn="ctr" defTabSz="497754" rtl="0" eaLnBrk="1" fontAlgn="auto" latinLnBrk="0" hangingPunct="1">
                        <a:lnSpc>
                          <a:spcPct val="100000"/>
                        </a:lnSpc>
                        <a:spcBef>
                          <a:spcPts val="0"/>
                        </a:spcBef>
                        <a:spcAft>
                          <a:spcPts val="0"/>
                        </a:spcAft>
                        <a:buClrTx/>
                        <a:buSzTx/>
                        <a:buFontTx/>
                        <a:buNone/>
                        <a:tabLst/>
                        <a:defRPr/>
                      </a:pPr>
                      <a:r>
                        <a:rPr lang="en-GB" sz="1800" b="1" i="0" kern="1200" dirty="0">
                          <a:ln w="1905" cmpd="sng">
                            <a:noFill/>
                          </a:ln>
                          <a:solidFill>
                            <a:srgbClr val="03253E"/>
                          </a:solidFill>
                          <a:effectLst/>
                          <a:latin typeface="Arial"/>
                          <a:ea typeface="+mn-ea"/>
                          <a:cs typeface="Arial"/>
                        </a:rPr>
                        <a:t>DRASTIC REDUCTIONS</a:t>
                      </a:r>
                      <a:br>
                        <a:rPr lang="en-GB" sz="1800" b="1" i="0" dirty="0">
                          <a:solidFill>
                            <a:srgbClr val="03253E"/>
                          </a:solidFill>
                          <a:latin typeface="Arial"/>
                          <a:cs typeface="Arial"/>
                        </a:rPr>
                      </a:br>
                      <a:r>
                        <a:rPr lang="en-GB" sz="1200" b="1" i="0" dirty="0">
                          <a:solidFill>
                            <a:srgbClr val="595959"/>
                          </a:solidFill>
                          <a:latin typeface="Arial"/>
                          <a:cs typeface="Arial"/>
                        </a:rPr>
                        <a:t>in</a:t>
                      </a:r>
                      <a:r>
                        <a:rPr lang="en-GB" sz="1200" b="1" i="0" baseline="0" dirty="0">
                          <a:solidFill>
                            <a:srgbClr val="595959"/>
                          </a:solidFill>
                          <a:latin typeface="Arial"/>
                          <a:cs typeface="Arial"/>
                        </a:rPr>
                        <a:t> both Sulfur Dioxide and Nitrogen Oxide emissions</a:t>
                      </a:r>
                      <a:endParaRPr lang="en-GB" sz="1200" b="1" i="0" dirty="0">
                        <a:solidFill>
                          <a:srgbClr val="595959"/>
                        </a:solidFill>
                        <a:latin typeface="Arial"/>
                        <a:cs typeface="Arial"/>
                      </a:endParaRPr>
                    </a:p>
                  </a:txBody>
                  <a:tcPr marL="99074" marR="99074" marT="45699" marB="45699">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06362">
                <a:tc>
                  <a:txBody>
                    <a:bodyPr/>
                    <a:lstStyle/>
                    <a:p>
                      <a:pPr algn="r"/>
                      <a:r>
                        <a:rPr lang="en-GB" sz="1150" b="1" dirty="0">
                          <a:solidFill>
                            <a:srgbClr val="53565A"/>
                          </a:solidFill>
                          <a:latin typeface="Arial"/>
                          <a:cs typeface="Arial"/>
                        </a:rPr>
                        <a:t>Emissions</a:t>
                      </a:r>
                    </a:p>
                  </a:txBody>
                  <a:tcPr marL="99074" marR="144000" marT="45699" marB="45699"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pPr marL="0" marR="0" indent="0" algn="ctr" defTabSz="497754" rtl="0" eaLnBrk="1" fontAlgn="auto" latinLnBrk="0" hangingPunct="1">
                        <a:lnSpc>
                          <a:spcPct val="90000"/>
                        </a:lnSpc>
                        <a:spcBef>
                          <a:spcPts val="0"/>
                        </a:spcBef>
                        <a:spcAft>
                          <a:spcPts val="0"/>
                        </a:spcAft>
                        <a:buClrTx/>
                        <a:buSzTx/>
                        <a:buFontTx/>
                        <a:buNone/>
                        <a:tabLst/>
                        <a:defRPr/>
                      </a:pPr>
                      <a:r>
                        <a:rPr lang="en-GB" sz="2800" b="1" i="0" kern="1200" spc="-150" dirty="0">
                          <a:ln>
                            <a:noFill/>
                          </a:ln>
                          <a:solidFill>
                            <a:srgbClr val="03253E"/>
                          </a:solidFill>
                          <a:effectLst/>
                          <a:latin typeface="Arial"/>
                          <a:ea typeface="+mn-ea"/>
                          <a:cs typeface="Arial"/>
                        </a:rPr>
                        <a:t>1</a:t>
                      </a:r>
                      <a:r>
                        <a:rPr lang="en-GB" sz="2800" b="1" i="0" kern="1200" spc="0" dirty="0">
                          <a:ln>
                            <a:noFill/>
                          </a:ln>
                          <a:solidFill>
                            <a:srgbClr val="03253E"/>
                          </a:solidFill>
                          <a:effectLst/>
                          <a:latin typeface="Arial"/>
                          <a:ea typeface="+mn-ea"/>
                          <a:cs typeface="Arial"/>
                        </a:rPr>
                        <a:t>8%</a:t>
                      </a:r>
                    </a:p>
                    <a:p>
                      <a:pPr marL="0" marR="0" indent="0" algn="ctr" defTabSz="497754" rtl="0" eaLnBrk="1" fontAlgn="auto" latinLnBrk="0" hangingPunct="1">
                        <a:lnSpc>
                          <a:spcPct val="100000"/>
                        </a:lnSpc>
                        <a:spcBef>
                          <a:spcPts val="0"/>
                        </a:spcBef>
                        <a:spcAft>
                          <a:spcPts val="0"/>
                        </a:spcAft>
                        <a:buClrTx/>
                        <a:buSzTx/>
                        <a:buFontTx/>
                        <a:buNone/>
                        <a:tabLst/>
                        <a:defRPr/>
                      </a:pPr>
                      <a:r>
                        <a:rPr lang="en-GB" sz="1200" b="1" i="0" baseline="0" dirty="0">
                          <a:solidFill>
                            <a:srgbClr val="595959"/>
                          </a:solidFill>
                          <a:latin typeface="Arial"/>
                          <a:cs typeface="Arial"/>
                        </a:rPr>
                        <a:t>Improvement in emissions values</a:t>
                      </a:r>
                    </a:p>
                  </a:txBody>
                  <a:tcPr marL="99074" marR="99074" marT="0" marB="648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3973723"/>
                  </a:ext>
                </a:extLst>
              </a:tr>
            </a:tbl>
          </a:graphicData>
        </a:graphic>
      </p:graphicFrame>
      <p:sp>
        <p:nvSpPr>
          <p:cNvPr id="34" name="TextBox 33">
            <a:extLst>
              <a:ext uri="{FF2B5EF4-FFF2-40B4-BE49-F238E27FC236}">
                <a16:creationId xmlns:a16="http://schemas.microsoft.com/office/drawing/2014/main" id="{CA1862F3-05FE-40E6-8CE2-459CE3E13AA2}"/>
              </a:ext>
            </a:extLst>
          </p:cNvPr>
          <p:cNvSpPr txBox="1"/>
          <p:nvPr/>
        </p:nvSpPr>
        <p:spPr>
          <a:xfrm>
            <a:off x="4076481" y="4560854"/>
            <a:ext cx="4702845" cy="200049"/>
          </a:xfrm>
          <a:prstGeom prst="rect">
            <a:avLst/>
          </a:prstGeom>
          <a:noFill/>
        </p:spPr>
        <p:txBody>
          <a:bodyPr wrap="square" lIns="91436" tIns="45717" rIns="91436" bIns="45717">
            <a:spAutoFit/>
          </a:bodyPr>
          <a:lstStyle/>
          <a:p>
            <a:pPr algn="r">
              <a:defRPr/>
            </a:pPr>
            <a:r>
              <a:rPr lang="en-GB" sz="700" dirty="0">
                <a:solidFill>
                  <a:schemeClr val="tx1">
                    <a:lumMod val="65000"/>
                    <a:lumOff val="35000"/>
                  </a:schemeClr>
                </a:solidFill>
                <a:latin typeface="Arial"/>
                <a:cs typeface="Arial"/>
              </a:rPr>
              <a:t>Source: AEG test data 2021/2022. * Utah Bituminious Coal.</a:t>
            </a:r>
          </a:p>
        </p:txBody>
      </p:sp>
      <p:sp>
        <p:nvSpPr>
          <p:cNvPr id="36" name="TextBox 35">
            <a:extLst>
              <a:ext uri="{FF2B5EF4-FFF2-40B4-BE49-F238E27FC236}">
                <a16:creationId xmlns:a16="http://schemas.microsoft.com/office/drawing/2014/main" id="{A75E91FF-5096-7791-2E66-34F565CC5268}"/>
              </a:ext>
            </a:extLst>
          </p:cNvPr>
          <p:cNvSpPr txBox="1"/>
          <p:nvPr/>
        </p:nvSpPr>
        <p:spPr>
          <a:xfrm>
            <a:off x="522842" y="691802"/>
            <a:ext cx="1978673" cy="2582245"/>
          </a:xfrm>
          <a:prstGeom prst="rect">
            <a:avLst/>
          </a:prstGeom>
          <a:noFill/>
        </p:spPr>
        <p:txBody>
          <a:bodyPr wrap="square" rtlCol="0">
            <a:spAutoFit/>
          </a:bodyPr>
          <a:lstStyle/>
          <a:p>
            <a:pPr marL="136800" indent="-136800">
              <a:spcAft>
                <a:spcPts val="200"/>
              </a:spcAft>
              <a:buClr>
                <a:srgbClr val="03253E"/>
              </a:buClr>
              <a:buFont typeface="Arial"/>
              <a:buChar char="•"/>
            </a:pPr>
            <a:r>
              <a:rPr lang="en-GB" sz="980" dirty="0">
                <a:solidFill>
                  <a:srgbClr val="53565A"/>
                </a:solidFill>
                <a:latin typeface="Arial" panose="020B0604020202020204" pitchFamily="34" charset="0"/>
                <a:cs typeface="Arial" panose="020B0604020202020204" pitchFamily="34" charset="0"/>
              </a:rPr>
              <a:t>AEG has established an active test program to co-fire coal and </a:t>
            </a:r>
            <a:r>
              <a:rPr lang="en-GB" sz="980" b="1" dirty="0">
                <a:solidFill>
                  <a:srgbClr val="03253E"/>
                </a:solidFill>
                <a:latin typeface="Arial"/>
                <a:cs typeface="Arial"/>
              </a:rPr>
              <a:t>CoalSwitch</a:t>
            </a:r>
            <a:r>
              <a:rPr lang="en-US" sz="980" b="1" baseline="30000" dirty="0">
                <a:solidFill>
                  <a:srgbClr val="03253E"/>
                </a:solidFill>
                <a:latin typeface="Arial"/>
                <a:cs typeface="Arial"/>
              </a:rPr>
              <a:t>®</a:t>
            </a:r>
            <a:endParaRPr lang="en-GB" sz="980" dirty="0">
              <a:solidFill>
                <a:srgbClr val="03253E"/>
              </a:solidFill>
              <a:latin typeface="Arial" panose="020B0604020202020204" pitchFamily="34" charset="0"/>
              <a:cs typeface="Arial" panose="020B0604020202020204" pitchFamily="34" charset="0"/>
            </a:endParaRPr>
          </a:p>
          <a:p>
            <a:pPr marL="136800" indent="-136800">
              <a:spcAft>
                <a:spcPts val="200"/>
              </a:spcAft>
              <a:buClr>
                <a:srgbClr val="03253E"/>
              </a:buClr>
              <a:buFont typeface="Arial"/>
              <a:buChar char="•"/>
            </a:pPr>
            <a:r>
              <a:rPr lang="en-GB" sz="980" b="1" i="1" dirty="0">
                <a:solidFill>
                  <a:srgbClr val="53565A"/>
                </a:solidFill>
                <a:latin typeface="Arial" panose="020B0604020202020204" pitchFamily="34" charset="0"/>
                <a:cs typeface="Arial" panose="020B0604020202020204" pitchFamily="34" charset="0"/>
              </a:rPr>
              <a:t>Proven</a:t>
            </a:r>
            <a:r>
              <a:rPr lang="en-GB" sz="980" b="1" dirty="0">
                <a:solidFill>
                  <a:srgbClr val="03253E"/>
                </a:solidFill>
                <a:latin typeface="Arial"/>
                <a:cs typeface="Arial"/>
              </a:rPr>
              <a:t> - CoalSwitch</a:t>
            </a:r>
            <a:r>
              <a:rPr lang="en-US" sz="980" b="1" baseline="30000" dirty="0">
                <a:solidFill>
                  <a:srgbClr val="03253E"/>
                </a:solidFill>
                <a:latin typeface="Arial"/>
                <a:cs typeface="Arial"/>
              </a:rPr>
              <a:t>® </a:t>
            </a:r>
            <a:r>
              <a:rPr lang="en-GB" sz="980" dirty="0">
                <a:solidFill>
                  <a:srgbClr val="53565A"/>
                </a:solidFill>
                <a:latin typeface="Arial" panose="020B0604020202020204" pitchFamily="34" charset="0"/>
                <a:cs typeface="Arial" panose="020B0604020202020204" pitchFamily="34" charset="0"/>
              </a:rPr>
              <a:t>can be co-fired with immediate environmental and emissions benefits</a:t>
            </a:r>
          </a:p>
          <a:p>
            <a:pPr marL="136800" indent="-136800">
              <a:spcAft>
                <a:spcPts val="200"/>
              </a:spcAft>
              <a:buClr>
                <a:srgbClr val="03253E"/>
              </a:buClr>
              <a:buFont typeface="Arial"/>
              <a:buChar char="•"/>
            </a:pPr>
            <a:r>
              <a:rPr lang="en-GB" sz="980" b="1" dirty="0">
                <a:solidFill>
                  <a:srgbClr val="03253E"/>
                </a:solidFill>
                <a:latin typeface="Arial"/>
                <a:cs typeface="Arial"/>
              </a:rPr>
              <a:t>CoalSwitch</a:t>
            </a:r>
            <a:r>
              <a:rPr lang="en-US" sz="980" b="1" baseline="30000" dirty="0">
                <a:solidFill>
                  <a:srgbClr val="03253E"/>
                </a:solidFill>
                <a:latin typeface="Arial"/>
                <a:cs typeface="Arial"/>
              </a:rPr>
              <a:t>® </a:t>
            </a:r>
            <a:r>
              <a:rPr lang="en-GB" sz="980" b="1" baseline="30000" dirty="0">
                <a:solidFill>
                  <a:srgbClr val="03253E"/>
                </a:solidFill>
                <a:latin typeface="Arial" panose="020B0604020202020204" pitchFamily="34" charset="0"/>
                <a:cs typeface="Arial" panose="020B0604020202020204" pitchFamily="34" charset="0"/>
              </a:rPr>
              <a:t> </a:t>
            </a:r>
            <a:r>
              <a:rPr lang="en-GB" sz="980" dirty="0">
                <a:solidFill>
                  <a:srgbClr val="53565A"/>
                </a:solidFill>
                <a:latin typeface="Arial" panose="020B0604020202020204" pitchFamily="34" charset="0"/>
                <a:cs typeface="Arial" panose="020B0604020202020204" pitchFamily="34" charset="0"/>
              </a:rPr>
              <a:t>can be handled in power generation facilities with limited to zero </a:t>
            </a:r>
            <a:r>
              <a:rPr lang="en-GB" sz="980" dirty="0" err="1">
                <a:solidFill>
                  <a:srgbClr val="53565A"/>
                </a:solidFill>
                <a:latin typeface="Arial" panose="020B0604020202020204" pitchFamily="34" charset="0"/>
                <a:cs typeface="Arial" panose="020B0604020202020204" pitchFamily="34" charset="0"/>
              </a:rPr>
              <a:t>CapEx</a:t>
            </a:r>
            <a:r>
              <a:rPr lang="en-GB" sz="980" dirty="0">
                <a:solidFill>
                  <a:srgbClr val="53565A"/>
                </a:solidFill>
                <a:latin typeface="Arial" panose="020B0604020202020204" pitchFamily="34" charset="0"/>
                <a:cs typeface="Arial" panose="020B0604020202020204" pitchFamily="34" charset="0"/>
              </a:rPr>
              <a:t> required for reconfiguration </a:t>
            </a:r>
            <a:endParaRPr lang="en-GB" altLang="en-US" sz="980" dirty="0">
              <a:solidFill>
                <a:srgbClr val="53565A"/>
              </a:solidFill>
              <a:latin typeface="Arial"/>
              <a:cs typeface="Arial"/>
            </a:endParaRPr>
          </a:p>
          <a:p>
            <a:pPr marL="136800" indent="-136800">
              <a:spcAft>
                <a:spcPts val="200"/>
              </a:spcAft>
              <a:buClr>
                <a:srgbClr val="03253E"/>
              </a:buClr>
              <a:buFont typeface="Arial"/>
              <a:buChar char="•"/>
            </a:pPr>
            <a:r>
              <a:rPr lang="en-GB" sz="980" b="1" dirty="0">
                <a:solidFill>
                  <a:srgbClr val="03253E"/>
                </a:solidFill>
                <a:latin typeface="Arial"/>
                <a:cs typeface="Arial"/>
              </a:rPr>
              <a:t>CoalSwitch</a:t>
            </a:r>
            <a:r>
              <a:rPr lang="en-US" sz="980" b="1" baseline="30000" dirty="0">
                <a:solidFill>
                  <a:srgbClr val="03253E"/>
                </a:solidFill>
                <a:latin typeface="Arial"/>
                <a:cs typeface="Arial"/>
              </a:rPr>
              <a:t>® </a:t>
            </a:r>
            <a:r>
              <a:rPr lang="en-US" sz="980" b="1" dirty="0">
                <a:solidFill>
                  <a:srgbClr val="03253E"/>
                </a:solidFill>
                <a:latin typeface="Arial"/>
                <a:cs typeface="Arial"/>
              </a:rPr>
              <a:t> </a:t>
            </a:r>
            <a:r>
              <a:rPr lang="en-GB" sz="980" dirty="0">
                <a:solidFill>
                  <a:srgbClr val="53565A"/>
                </a:solidFill>
                <a:latin typeface="Arial" panose="020B0604020202020204" pitchFamily="34" charset="0"/>
                <a:cs typeface="Arial" panose="020B0604020202020204" pitchFamily="34" charset="0"/>
              </a:rPr>
              <a:t>provides opportunity to extend life of current coal plants and meet increasing and immediate environmental regulations. </a:t>
            </a:r>
            <a:endParaRPr lang="en-GB" altLang="en-US" sz="980" dirty="0">
              <a:solidFill>
                <a:srgbClr val="53565A"/>
              </a:solidFill>
              <a:latin typeface="Arial"/>
              <a:cs typeface="Arial"/>
            </a:endParaRPr>
          </a:p>
        </p:txBody>
      </p:sp>
      <p:sp>
        <p:nvSpPr>
          <p:cNvPr id="37" name="Rectangle 36">
            <a:extLst>
              <a:ext uri="{FF2B5EF4-FFF2-40B4-BE49-F238E27FC236}">
                <a16:creationId xmlns:a16="http://schemas.microsoft.com/office/drawing/2014/main" id="{963D4433-779D-1CBE-D8AA-D7C8A3433E59}"/>
              </a:ext>
            </a:extLst>
          </p:cNvPr>
          <p:cNvSpPr/>
          <p:nvPr/>
        </p:nvSpPr>
        <p:spPr>
          <a:xfrm>
            <a:off x="490431" y="633977"/>
            <a:ext cx="2081011" cy="2666896"/>
          </a:xfrm>
          <a:prstGeom prst="rect">
            <a:avLst/>
          </a:prstGeom>
          <a:noFill/>
          <a:ln w="9525" cmpd="sng">
            <a:solidFill>
              <a:srgbClr val="6C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P6</a:t>
            </a:r>
          </a:p>
        </p:txBody>
      </p:sp>
    </p:spTree>
    <p:extLst>
      <p:ext uri="{BB962C8B-B14F-4D97-AF65-F5344CB8AC3E}">
        <p14:creationId xmlns:p14="http://schemas.microsoft.com/office/powerpoint/2010/main" val="310854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P7</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12" name="Title 1">
            <a:extLst>
              <a:ext uri="{FF2B5EF4-FFF2-40B4-BE49-F238E27FC236}">
                <a16:creationId xmlns:a16="http://schemas.microsoft.com/office/drawing/2014/main" id="{D50D9EC4-54A0-47D4-B2E9-4C2C02AE458E}"/>
              </a:ext>
            </a:extLst>
          </p:cNvPr>
          <p:cNvSpPr txBox="1">
            <a:spLocks noChangeArrowheads="1"/>
          </p:cNvSpPr>
          <p:nvPr/>
        </p:nvSpPr>
        <p:spPr>
          <a:xfrm>
            <a:off x="1330036" y="179279"/>
            <a:ext cx="7590116" cy="365267"/>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r"/>
            <a:r>
              <a:rPr lang="en-GB" sz="1400" b="1" dirty="0">
                <a:solidFill>
                  <a:srgbClr val="03253E"/>
                </a:solidFill>
                <a:latin typeface="Arial" panose="020B0604020202020204" pitchFamily="34" charset="0"/>
                <a:cs typeface="Arial" panose="020B0604020202020204" pitchFamily="34" charset="0"/>
              </a:rPr>
              <a:t>CoalSwitch</a:t>
            </a:r>
            <a:r>
              <a:rPr lang="en-GB" sz="1400" b="1" baseline="30000" dirty="0">
                <a:solidFill>
                  <a:srgbClr val="03253E"/>
                </a:solidFill>
                <a:latin typeface="Arial" panose="020B0604020202020204" pitchFamily="34" charset="0"/>
                <a:cs typeface="Arial" panose="020B0604020202020204" pitchFamily="34" charset="0"/>
              </a:rPr>
              <a:t>®</a:t>
            </a:r>
            <a:r>
              <a:rPr lang="en-GB" sz="1000" b="1" baseline="30000" dirty="0">
                <a:solidFill>
                  <a:srgbClr val="03253E"/>
                </a:solidFill>
                <a:latin typeface="Arial" panose="020B0604020202020204" pitchFamily="34" charset="0"/>
                <a:cs typeface="Arial" panose="020B0604020202020204" pitchFamily="34" charset="0"/>
              </a:rPr>
              <a:t>  </a:t>
            </a:r>
            <a:r>
              <a:rPr lang="en-GB" sz="1400" b="1" dirty="0">
                <a:solidFill>
                  <a:srgbClr val="53565A"/>
                </a:solidFill>
                <a:latin typeface="Arial" panose="020B0604020202020204" pitchFamily="34" charset="0"/>
                <a:cs typeface="Arial" panose="020B0604020202020204" pitchFamily="34" charset="0"/>
              </a:rPr>
              <a:t>= eligibility for carbon credits and other programs</a:t>
            </a:r>
            <a:endParaRPr lang="en-GB" altLang="en-US" sz="1400" b="1" dirty="0">
              <a:solidFill>
                <a:srgbClr val="53565A"/>
              </a:solidFill>
              <a:latin typeface="Arial"/>
              <a:cs typeface="Arial"/>
            </a:endParaRPr>
          </a:p>
        </p:txBody>
      </p:sp>
      <p:sp>
        <p:nvSpPr>
          <p:cNvPr id="14" name="Rectangle 13">
            <a:extLst>
              <a:ext uri="{FF2B5EF4-FFF2-40B4-BE49-F238E27FC236}">
                <a16:creationId xmlns:a16="http://schemas.microsoft.com/office/drawing/2014/main" id="{A9BBF95A-2C7A-2516-763A-BBCC31B68F30}"/>
              </a:ext>
            </a:extLst>
          </p:cNvPr>
          <p:cNvSpPr/>
          <p:nvPr/>
        </p:nvSpPr>
        <p:spPr>
          <a:xfrm>
            <a:off x="5180587" y="782504"/>
            <a:ext cx="2964908" cy="3760714"/>
          </a:xfrm>
          <a:prstGeom prst="rect">
            <a:avLst/>
          </a:prstGeom>
          <a:solidFill>
            <a:srgbClr val="E2F0DA"/>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A5ED088-D3D9-40E6-E18C-B2862392F611}"/>
              </a:ext>
            </a:extLst>
          </p:cNvPr>
          <p:cNvSpPr txBox="1"/>
          <p:nvPr/>
        </p:nvSpPr>
        <p:spPr>
          <a:xfrm>
            <a:off x="5264142" y="878869"/>
            <a:ext cx="2796686" cy="3537508"/>
          </a:xfrm>
          <a:prstGeom prst="rect">
            <a:avLst/>
          </a:prstGeom>
          <a:noFill/>
        </p:spPr>
        <p:txBody>
          <a:bodyPr wrap="square" rtlCol="0">
            <a:spAutoFit/>
          </a:bodyPr>
          <a:lstStyle/>
          <a:p>
            <a:pPr marL="228600" indent="-228600">
              <a:lnSpc>
                <a:spcPct val="110000"/>
              </a:lnSpc>
              <a:spcAft>
                <a:spcPts val="1300"/>
              </a:spcAft>
              <a:buClr>
                <a:srgbClr val="56D505"/>
              </a:buClr>
              <a:buFont typeface="Arial"/>
              <a:buChar char="•"/>
            </a:pP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Utilities and power providers that substitute </a:t>
            </a:r>
            <a:r>
              <a:rPr lang="en-GB" sz="1150" b="1" dirty="0">
                <a:solidFill>
                  <a:srgbClr val="03253E"/>
                </a:solidFill>
                <a:latin typeface="Arial" panose="020B0604020202020204" pitchFamily="34" charset="0"/>
                <a:cs typeface="Arial" panose="020B0604020202020204" pitchFamily="34" charset="0"/>
              </a:rPr>
              <a:t>CoalSwitch</a:t>
            </a:r>
            <a:r>
              <a:rPr lang="en-GB" sz="1150" b="1" baseline="30000" dirty="0">
                <a:solidFill>
                  <a:srgbClr val="03253E"/>
                </a:solidFill>
                <a:latin typeface="Arial" panose="020B0604020202020204" pitchFamily="34" charset="0"/>
                <a:cs typeface="Arial" panose="020B0604020202020204" pitchFamily="34" charset="0"/>
              </a:rPr>
              <a:t>® </a:t>
            </a: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for coal can both meet requirements for emissions reduction AND qualify for Renewable Energy Credits.</a:t>
            </a:r>
          </a:p>
          <a:p>
            <a:pPr marL="228600" indent="-228600">
              <a:lnSpc>
                <a:spcPct val="110000"/>
              </a:lnSpc>
              <a:spcAft>
                <a:spcPts val="1300"/>
              </a:spcAft>
              <a:buClr>
                <a:srgbClr val="56D505"/>
              </a:buClr>
              <a:buFont typeface="Arial"/>
              <a:buChar char="•"/>
            </a:pP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Hard to decarbonize industries that substitute </a:t>
            </a:r>
            <a:r>
              <a:rPr lang="en-GB" sz="1150" b="1" dirty="0">
                <a:solidFill>
                  <a:srgbClr val="03253E"/>
                </a:solidFill>
                <a:latin typeface="Arial" panose="020B0604020202020204" pitchFamily="34" charset="0"/>
                <a:cs typeface="Arial" panose="020B0604020202020204" pitchFamily="34" charset="0"/>
              </a:rPr>
              <a:t>CoalSwitch</a:t>
            </a:r>
            <a:r>
              <a:rPr lang="en-GB" sz="1150" b="1" baseline="30000" dirty="0">
                <a:solidFill>
                  <a:srgbClr val="03253E"/>
                </a:solidFill>
                <a:latin typeface="Arial" panose="020B0604020202020204" pitchFamily="34" charset="0"/>
                <a:cs typeface="Arial" panose="020B0604020202020204" pitchFamily="34" charset="0"/>
              </a:rPr>
              <a:t>® </a:t>
            </a: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for coal can reduce emissions to meet requirements as well as reduce spending on costly offset credits on markets like the </a:t>
            </a:r>
            <a:r>
              <a:rPr lang="en-US" sz="1150" dirty="0" err="1">
                <a:solidFill>
                  <a:srgbClr val="53565A"/>
                </a:solidFill>
                <a:effectLst/>
                <a:latin typeface="Arial" panose="020B0604020202020204" pitchFamily="34" charset="0"/>
                <a:ea typeface="Calibri" panose="020F0502020204030204" pitchFamily="34" charset="0"/>
                <a:cs typeface="Arial" panose="020B0604020202020204" pitchFamily="34" charset="0"/>
              </a:rPr>
              <a:t>VCM</a:t>
            </a:r>
            <a:r>
              <a:rPr lang="en-US" sz="1150" dirty="0" err="1">
                <a:solidFill>
                  <a:srgbClr val="53565A"/>
                </a:solidFill>
                <a:latin typeface="Arial" panose="020B0604020202020204" pitchFamily="34" charset="0"/>
                <a:ea typeface="Calibri" panose="020F0502020204030204" pitchFamily="34" charset="0"/>
                <a:cs typeface="Arial" panose="020B0604020202020204" pitchFamily="34" charset="0"/>
              </a:rPr>
              <a:t> </a:t>
            </a: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or </a:t>
            </a:r>
            <a:r>
              <a:rPr lang="en-US" sz="1150" dirty="0" err="1">
                <a:solidFill>
                  <a:srgbClr val="53565A"/>
                </a:solidFill>
                <a:effectLst/>
                <a:latin typeface="Arial" panose="020B0604020202020204" pitchFamily="34" charset="0"/>
                <a:ea typeface="Calibri" panose="020F0502020204030204" pitchFamily="34" charset="0"/>
                <a:cs typeface="Arial" panose="020B0604020202020204" pitchFamily="34" charset="0"/>
              </a:rPr>
              <a:t>RGGI</a:t>
            </a: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a:t>
            </a:r>
          </a:p>
          <a:p>
            <a:pPr marL="234000" indent="-234000">
              <a:lnSpc>
                <a:spcPct val="110000"/>
              </a:lnSpc>
              <a:spcAft>
                <a:spcPts val="1300"/>
              </a:spcAft>
              <a:buClr>
                <a:srgbClr val="56D505"/>
              </a:buClr>
              <a:buFont typeface="Arial"/>
              <a:buChar char="•"/>
            </a:pPr>
            <a:r>
              <a:rPr lang="en-GB" sz="1150" b="1" dirty="0">
                <a:solidFill>
                  <a:srgbClr val="03253E"/>
                </a:solidFill>
                <a:latin typeface="Arial" panose="020B0604020202020204" pitchFamily="34" charset="0"/>
                <a:cs typeface="Arial" panose="020B0604020202020204" pitchFamily="34" charset="0"/>
              </a:rPr>
              <a:t>CoalSwitch</a:t>
            </a:r>
            <a:r>
              <a:rPr lang="en-GB" sz="1150" b="1" baseline="30000" dirty="0">
                <a:solidFill>
                  <a:srgbClr val="03253E"/>
                </a:solidFill>
                <a:latin typeface="Arial" panose="020B0604020202020204" pitchFamily="34" charset="0"/>
                <a:cs typeface="Arial" panose="020B0604020202020204" pitchFamily="34" charset="0"/>
              </a:rPr>
              <a:t>® </a:t>
            </a:r>
            <a:r>
              <a:rPr lang="en-US" sz="1150" dirty="0">
                <a:solidFill>
                  <a:srgbClr val="53565A"/>
                </a:solidFill>
                <a:effectLst/>
                <a:latin typeface="Arial" panose="020B0604020202020204" pitchFamily="34" charset="0"/>
                <a:ea typeface="Calibri" panose="020F0502020204030204" pitchFamily="34" charset="0"/>
                <a:cs typeface="Arial" panose="020B0604020202020204" pitchFamily="34" charset="0"/>
              </a:rPr>
              <a:t>can turn a pure cost (feedstock) into either a cost-neutral or profitable proposition </a:t>
            </a:r>
            <a:r>
              <a:rPr lang="en-US" sz="1200" b="1" dirty="0">
                <a:solidFill>
                  <a:srgbClr val="002060"/>
                </a:solidFill>
                <a:latin typeface="Arial" panose="020B0604020202020204" pitchFamily="34" charset="0"/>
                <a:cs typeface="Arial" panose="020B0604020202020204" pitchFamily="34" charset="0"/>
              </a:rPr>
              <a:t>while also achieving your ESG corporate goals.</a:t>
            </a:r>
            <a:endParaRPr lang="en-GB" sz="1150" b="1" dirty="0">
              <a:solidFill>
                <a:srgbClr val="00206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stretch>
            <a:fillRect/>
          </a:stretch>
        </p:blipFill>
        <p:spPr>
          <a:xfrm>
            <a:off x="1125712" y="2724919"/>
            <a:ext cx="2546582" cy="1613901"/>
          </a:xfrm>
          <a:prstGeom prst="rect">
            <a:avLst/>
          </a:prstGeom>
        </p:spPr>
      </p:pic>
      <p:sp>
        <p:nvSpPr>
          <p:cNvPr id="18" name="Rectangle 17">
            <a:extLst>
              <a:ext uri="{FF2B5EF4-FFF2-40B4-BE49-F238E27FC236}">
                <a16:creationId xmlns:a16="http://schemas.microsoft.com/office/drawing/2014/main" id="{7C8EBEA9-5266-0237-7B6B-838CB25D8D60}"/>
              </a:ext>
            </a:extLst>
          </p:cNvPr>
          <p:cNvSpPr/>
          <p:nvPr/>
        </p:nvSpPr>
        <p:spPr>
          <a:xfrm>
            <a:off x="1090196" y="1039475"/>
            <a:ext cx="1775034" cy="505504"/>
          </a:xfrm>
          <a:prstGeom prst="rect">
            <a:avLst/>
          </a:prstGeom>
          <a:solidFill>
            <a:schemeClr val="bg1"/>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C8EBEA9-5266-0237-7B6B-838CB25D8D60}"/>
              </a:ext>
            </a:extLst>
          </p:cNvPr>
          <p:cNvSpPr/>
          <p:nvPr/>
        </p:nvSpPr>
        <p:spPr>
          <a:xfrm>
            <a:off x="2998028" y="1039475"/>
            <a:ext cx="1775034" cy="505504"/>
          </a:xfrm>
          <a:prstGeom prst="rect">
            <a:avLst/>
          </a:prstGeom>
          <a:solidFill>
            <a:schemeClr val="bg1"/>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C8EBEA9-5266-0237-7B6B-838CB25D8D60}"/>
              </a:ext>
            </a:extLst>
          </p:cNvPr>
          <p:cNvSpPr/>
          <p:nvPr/>
        </p:nvSpPr>
        <p:spPr>
          <a:xfrm>
            <a:off x="1090196" y="1654528"/>
            <a:ext cx="1775034" cy="505504"/>
          </a:xfrm>
          <a:prstGeom prst="rect">
            <a:avLst/>
          </a:prstGeom>
          <a:solidFill>
            <a:schemeClr val="bg1"/>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C8EBEA9-5266-0237-7B6B-838CB25D8D60}"/>
              </a:ext>
            </a:extLst>
          </p:cNvPr>
          <p:cNvSpPr/>
          <p:nvPr/>
        </p:nvSpPr>
        <p:spPr>
          <a:xfrm>
            <a:off x="2998028" y="1654528"/>
            <a:ext cx="1775034" cy="505504"/>
          </a:xfrm>
          <a:prstGeom prst="rect">
            <a:avLst/>
          </a:prstGeom>
          <a:solidFill>
            <a:schemeClr val="bg1"/>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B2B09E0-704A-35D0-3A93-9B761DCFCDB6}"/>
              </a:ext>
            </a:extLst>
          </p:cNvPr>
          <p:cNvSpPr txBox="1"/>
          <p:nvPr/>
        </p:nvSpPr>
        <p:spPr>
          <a:xfrm>
            <a:off x="1030975" y="1058390"/>
            <a:ext cx="1893788" cy="441081"/>
          </a:xfrm>
          <a:prstGeom prst="rect">
            <a:avLst/>
          </a:prstGeom>
          <a:noFill/>
        </p:spPr>
        <p:txBody>
          <a:bodyPr wrap="square" rtlCol="0">
            <a:spAutoFit/>
          </a:bodyPr>
          <a:lstStyle/>
          <a:p>
            <a:pPr algn="ctr">
              <a:lnSpc>
                <a:spcPct val="110000"/>
              </a:lnSpc>
              <a:buClr>
                <a:srgbClr val="63D800"/>
              </a:buClr>
            </a:pPr>
            <a:r>
              <a:rPr lang="en-US" sz="1050" dirty="0">
                <a:solidFill>
                  <a:srgbClr val="53565A"/>
                </a:solidFill>
                <a:latin typeface="Arial" panose="020B0604020202020204" pitchFamily="34" charset="0"/>
                <a:cs typeface="Arial" panose="020B0604020202020204" pitchFamily="34" charset="0"/>
              </a:rPr>
              <a:t>Renewable Portfolio Standard (RPS) Programs</a:t>
            </a:r>
            <a:endParaRPr lang="en-GB" sz="1050" dirty="0"/>
          </a:p>
        </p:txBody>
      </p:sp>
      <p:sp>
        <p:nvSpPr>
          <p:cNvPr id="33" name="TextBox 32">
            <a:extLst>
              <a:ext uri="{FF2B5EF4-FFF2-40B4-BE49-F238E27FC236}">
                <a16:creationId xmlns:a16="http://schemas.microsoft.com/office/drawing/2014/main" id="{9B2B09E0-704A-35D0-3A93-9B761DCFCDB6}"/>
              </a:ext>
            </a:extLst>
          </p:cNvPr>
          <p:cNvSpPr txBox="1"/>
          <p:nvPr/>
        </p:nvSpPr>
        <p:spPr>
          <a:xfrm>
            <a:off x="2956242" y="1058390"/>
            <a:ext cx="1853981" cy="441081"/>
          </a:xfrm>
          <a:prstGeom prst="rect">
            <a:avLst/>
          </a:prstGeom>
          <a:noFill/>
        </p:spPr>
        <p:txBody>
          <a:bodyPr wrap="square" rtlCol="0">
            <a:spAutoFit/>
          </a:bodyPr>
          <a:lstStyle/>
          <a:p>
            <a:pPr algn="ctr">
              <a:lnSpc>
                <a:spcPct val="110000"/>
              </a:lnSpc>
            </a:pPr>
            <a:r>
              <a:rPr lang="en-US" sz="1050" dirty="0">
                <a:solidFill>
                  <a:srgbClr val="53565A"/>
                </a:solidFill>
                <a:latin typeface="Arial" panose="020B0604020202020204" pitchFamily="34" charset="0"/>
                <a:cs typeface="Arial" panose="020B0604020202020204" pitchFamily="34" charset="0"/>
              </a:rPr>
              <a:t>Compliance Carbon Programs</a:t>
            </a:r>
            <a:endParaRPr lang="en-GB" sz="1050" dirty="0"/>
          </a:p>
        </p:txBody>
      </p:sp>
      <p:sp>
        <p:nvSpPr>
          <p:cNvPr id="34" name="TextBox 33">
            <a:extLst>
              <a:ext uri="{FF2B5EF4-FFF2-40B4-BE49-F238E27FC236}">
                <a16:creationId xmlns:a16="http://schemas.microsoft.com/office/drawing/2014/main" id="{9B2B09E0-704A-35D0-3A93-9B761DCFCDB6}"/>
              </a:ext>
            </a:extLst>
          </p:cNvPr>
          <p:cNvSpPr txBox="1"/>
          <p:nvPr/>
        </p:nvSpPr>
        <p:spPr>
          <a:xfrm>
            <a:off x="1048051" y="1671639"/>
            <a:ext cx="1868374" cy="445122"/>
          </a:xfrm>
          <a:prstGeom prst="rect">
            <a:avLst/>
          </a:prstGeom>
          <a:noFill/>
        </p:spPr>
        <p:txBody>
          <a:bodyPr wrap="square" rtlCol="0">
            <a:spAutoFit/>
          </a:bodyPr>
          <a:lstStyle/>
          <a:p>
            <a:pPr algn="ctr">
              <a:lnSpc>
                <a:spcPct val="110000"/>
              </a:lnSpc>
            </a:pPr>
            <a:r>
              <a:rPr lang="en-US" sz="1050" dirty="0">
                <a:solidFill>
                  <a:srgbClr val="53565A"/>
                </a:solidFill>
                <a:latin typeface="Arial" panose="020B0604020202020204" pitchFamily="34" charset="0"/>
                <a:cs typeface="Arial" panose="020B0604020202020204" pitchFamily="34" charset="0"/>
              </a:rPr>
              <a:t>Voluntary Carbon</a:t>
            </a:r>
            <a:br>
              <a:rPr lang="en-US" sz="1050" dirty="0">
                <a:solidFill>
                  <a:srgbClr val="53565A"/>
                </a:solidFill>
                <a:latin typeface="Arial" panose="020B0604020202020204" pitchFamily="34" charset="0"/>
                <a:cs typeface="Arial" panose="020B0604020202020204" pitchFamily="34" charset="0"/>
              </a:rPr>
            </a:br>
            <a:r>
              <a:rPr lang="en-US" sz="1050" dirty="0">
                <a:solidFill>
                  <a:srgbClr val="53565A"/>
                </a:solidFill>
                <a:latin typeface="Arial" panose="020B0604020202020204" pitchFamily="34" charset="0"/>
                <a:cs typeface="Arial" panose="020B0604020202020204" pitchFamily="34" charset="0"/>
              </a:rPr>
              <a:t>Programs</a:t>
            </a:r>
            <a:endParaRPr lang="en-GB" sz="1050" dirty="0"/>
          </a:p>
        </p:txBody>
      </p:sp>
      <p:sp>
        <p:nvSpPr>
          <p:cNvPr id="35" name="TextBox 34">
            <a:extLst>
              <a:ext uri="{FF2B5EF4-FFF2-40B4-BE49-F238E27FC236}">
                <a16:creationId xmlns:a16="http://schemas.microsoft.com/office/drawing/2014/main" id="{9B2B09E0-704A-35D0-3A93-9B761DCFCDB6}"/>
              </a:ext>
            </a:extLst>
          </p:cNvPr>
          <p:cNvSpPr txBox="1"/>
          <p:nvPr/>
        </p:nvSpPr>
        <p:spPr>
          <a:xfrm>
            <a:off x="2956242" y="1671639"/>
            <a:ext cx="1853981" cy="441081"/>
          </a:xfrm>
          <a:prstGeom prst="rect">
            <a:avLst/>
          </a:prstGeom>
          <a:noFill/>
        </p:spPr>
        <p:txBody>
          <a:bodyPr wrap="square" rtlCol="0">
            <a:spAutoFit/>
          </a:bodyPr>
          <a:lstStyle/>
          <a:p>
            <a:pPr algn="ctr">
              <a:lnSpc>
                <a:spcPct val="110000"/>
              </a:lnSpc>
            </a:pPr>
            <a:r>
              <a:rPr lang="en-US" sz="1050" dirty="0">
                <a:solidFill>
                  <a:srgbClr val="53565A"/>
                </a:solidFill>
                <a:latin typeface="Arial" panose="020B0604020202020204" pitchFamily="34" charset="0"/>
                <a:cs typeface="Arial" panose="020B0604020202020204" pitchFamily="34" charset="0"/>
              </a:rPr>
              <a:t>Voluntary REC</a:t>
            </a:r>
            <a:br>
              <a:rPr lang="en-US" sz="1050" dirty="0">
                <a:solidFill>
                  <a:srgbClr val="53565A"/>
                </a:solidFill>
                <a:latin typeface="Arial" panose="020B0604020202020204" pitchFamily="34" charset="0"/>
                <a:cs typeface="Arial" panose="020B0604020202020204" pitchFamily="34" charset="0"/>
              </a:rPr>
            </a:br>
            <a:r>
              <a:rPr lang="en-US" sz="1050" dirty="0">
                <a:solidFill>
                  <a:srgbClr val="53565A"/>
                </a:solidFill>
                <a:latin typeface="Arial" panose="020B0604020202020204" pitchFamily="34" charset="0"/>
                <a:cs typeface="Arial" panose="020B0604020202020204" pitchFamily="34" charset="0"/>
              </a:rPr>
              <a:t>Programs</a:t>
            </a:r>
            <a:endParaRPr lang="en-GB" sz="1050" dirty="0"/>
          </a:p>
        </p:txBody>
      </p:sp>
      <p:pic>
        <p:nvPicPr>
          <p:cNvPr id="39" name="Picture 6" descr="The Regional Greenhouse Gas Initiative Is a Model for the Nation | NRDC">
            <a:extLst>
              <a:ext uri="{FF2B5EF4-FFF2-40B4-BE49-F238E27FC236}">
                <a16:creationId xmlns:a16="http://schemas.microsoft.com/office/drawing/2014/main" id="{D638B353-23A3-57EF-5850-3CE0CE18EC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594" y="2984563"/>
            <a:ext cx="658874" cy="670197"/>
          </a:xfrm>
          <a:prstGeom prst="round2DiagRect">
            <a:avLst>
              <a:gd name="adj1" fmla="val 16667"/>
              <a:gd name="adj2" fmla="val 0"/>
            </a:avLst>
          </a:prstGeom>
          <a:ln w="38100" cap="sq" cmpd="sng">
            <a:solidFill>
              <a:srgbClr val="FFFFFF"/>
            </a:solidFill>
            <a:miter lim="800000"/>
          </a:ln>
          <a:effectLst>
            <a:outerShdw blurRad="123825" dir="2700000" sx="102000" sy="102000" algn="tl" rotWithShape="0">
              <a:prstClr val="black">
                <a:alpha val="28000"/>
              </a:prstClr>
            </a:outerShdw>
          </a:effectLst>
          <a:extLst>
            <a:ext uri="{909E8E84-426E-40dd-AFC4-6F175D3DCCD1}">
              <a14:hiddenFill xmlns:a14="http://schemas.microsoft.com/office/drawing/2010/main" xmlns="">
                <a:solidFill>
                  <a:srgbClr val="FFFFFF"/>
                </a:solidFill>
              </a14:hiddenFill>
            </a:ext>
          </a:extLst>
        </p:spPr>
      </p:pic>
      <p:pic>
        <p:nvPicPr>
          <p:cNvPr id="40" name="Picture 4" descr="Five questions you should ask about Renewable Energy Credits (RECs) | Clean  Energy Resource Teams">
            <a:extLst>
              <a:ext uri="{FF2B5EF4-FFF2-40B4-BE49-F238E27FC236}">
                <a16:creationId xmlns:a16="http://schemas.microsoft.com/office/drawing/2014/main" id="{B26C59A7-8E75-EE2E-746F-18E74DCCD7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145" y="3891510"/>
            <a:ext cx="664273" cy="620862"/>
          </a:xfrm>
          <a:prstGeom prst="round2DiagRect">
            <a:avLst>
              <a:gd name="adj1" fmla="val 16667"/>
              <a:gd name="adj2" fmla="val 0"/>
            </a:avLst>
          </a:prstGeom>
          <a:solidFill>
            <a:srgbClr val="ED7D31"/>
          </a:solidFill>
          <a:ln w="38100" cap="sq" cmpd="sng">
            <a:solidFill>
              <a:srgbClr val="FFFFFF"/>
            </a:solidFill>
            <a:miter lim="800000"/>
          </a:ln>
          <a:effectLst>
            <a:outerShdw blurRad="123825" dir="2700000" algn="tl" rotWithShape="0">
              <a:prstClr val="black">
                <a:alpha val="36000"/>
              </a:prstClr>
            </a:outerShdw>
          </a:effectLst>
        </p:spPr>
      </p:pic>
      <p:pic>
        <p:nvPicPr>
          <p:cNvPr id="37" name="Picture 36">
            <a:extLst>
              <a:ext uri="{FF2B5EF4-FFF2-40B4-BE49-F238E27FC236}">
                <a16:creationId xmlns:a16="http://schemas.microsoft.com/office/drawing/2014/main" id="{67325D81-4CCF-5132-E1B2-6B8D8419D261}"/>
              </a:ext>
            </a:extLst>
          </p:cNvPr>
          <p:cNvPicPr>
            <a:picLocks noChangeAspect="1"/>
          </p:cNvPicPr>
          <p:nvPr/>
        </p:nvPicPr>
        <p:blipFill rotWithShape="1">
          <a:blip r:embed="rId8"/>
          <a:srcRect l="8049" t="8913" r="3652" b="10672"/>
          <a:stretch/>
        </p:blipFill>
        <p:spPr>
          <a:xfrm>
            <a:off x="3994344" y="2304163"/>
            <a:ext cx="802298" cy="444656"/>
          </a:xfrm>
          <a:prstGeom prst="rect">
            <a:avLst/>
          </a:prstGeom>
        </p:spPr>
      </p:pic>
      <p:sp>
        <p:nvSpPr>
          <p:cNvPr id="38" name="TextBox 37">
            <a:extLst>
              <a:ext uri="{FF2B5EF4-FFF2-40B4-BE49-F238E27FC236}">
                <a16:creationId xmlns:a16="http://schemas.microsoft.com/office/drawing/2014/main" id="{4C5540F4-C18D-CA67-AA47-26FBEFB28ECC}"/>
              </a:ext>
            </a:extLst>
          </p:cNvPr>
          <p:cNvSpPr txBox="1"/>
          <p:nvPr/>
        </p:nvSpPr>
        <p:spPr>
          <a:xfrm>
            <a:off x="994210" y="2265771"/>
            <a:ext cx="2730081" cy="446276"/>
          </a:xfrm>
          <a:prstGeom prst="rect">
            <a:avLst/>
          </a:prstGeom>
          <a:noFill/>
        </p:spPr>
        <p:txBody>
          <a:bodyPr wrap="square" rtlCol="0">
            <a:spAutoFit/>
          </a:bodyPr>
          <a:lstStyle/>
          <a:p>
            <a:r>
              <a:rPr lang="en-US" sz="1150" b="1" dirty="0">
                <a:solidFill>
                  <a:srgbClr val="002060"/>
                </a:solidFill>
                <a:latin typeface="Arial" panose="020B0604020202020204" pitchFamily="34" charset="0"/>
                <a:cs typeface="Arial" panose="020B0604020202020204" pitchFamily="34" charset="0"/>
              </a:rPr>
              <a:t>US States with active RPS programs and targets</a:t>
            </a:r>
            <a:endParaRPr lang="en-GB" sz="1150" dirty="0"/>
          </a:p>
        </p:txBody>
      </p:sp>
      <p:sp>
        <p:nvSpPr>
          <p:cNvPr id="16" name="TextBox 15">
            <a:extLst>
              <a:ext uri="{FF2B5EF4-FFF2-40B4-BE49-F238E27FC236}">
                <a16:creationId xmlns:a16="http://schemas.microsoft.com/office/drawing/2014/main" id="{FF13BAB9-FC66-4BD1-6342-62D7361F4FBE}"/>
              </a:ext>
            </a:extLst>
          </p:cNvPr>
          <p:cNvSpPr txBox="1"/>
          <p:nvPr/>
        </p:nvSpPr>
        <p:spPr>
          <a:xfrm>
            <a:off x="996525" y="4389308"/>
            <a:ext cx="2685159" cy="215444"/>
          </a:xfrm>
          <a:prstGeom prst="rect">
            <a:avLst/>
          </a:prstGeom>
          <a:noFill/>
        </p:spPr>
        <p:txBody>
          <a:bodyPr wrap="square" rtlCol="0">
            <a:spAutoFit/>
          </a:bodyPr>
          <a:lstStyle/>
          <a:p>
            <a:r>
              <a:rPr lang="en-GB" sz="800" i="1" dirty="0">
                <a:solidFill>
                  <a:schemeClr val="bg2">
                    <a:lumMod val="50000"/>
                  </a:schemeClr>
                </a:solidFill>
                <a:latin typeface="Arial"/>
                <a:cs typeface="Arial"/>
              </a:rPr>
              <a:t>Source: Berkeley Lab, Karbone</a:t>
            </a:r>
          </a:p>
        </p:txBody>
      </p:sp>
      <p:sp>
        <p:nvSpPr>
          <p:cNvPr id="41" name="TextBox 40">
            <a:extLst>
              <a:ext uri="{FF2B5EF4-FFF2-40B4-BE49-F238E27FC236}">
                <a16:creationId xmlns:a16="http://schemas.microsoft.com/office/drawing/2014/main" id="{4C5540F4-C18D-CA67-AA47-26FBEFB28ECC}"/>
              </a:ext>
            </a:extLst>
          </p:cNvPr>
          <p:cNvSpPr txBox="1"/>
          <p:nvPr/>
        </p:nvSpPr>
        <p:spPr>
          <a:xfrm>
            <a:off x="994210" y="695589"/>
            <a:ext cx="2730081" cy="269304"/>
          </a:xfrm>
          <a:prstGeom prst="rect">
            <a:avLst/>
          </a:prstGeom>
          <a:noFill/>
        </p:spPr>
        <p:txBody>
          <a:bodyPr wrap="square" rtlCol="0">
            <a:spAutoFit/>
          </a:bodyPr>
          <a:lstStyle/>
          <a:p>
            <a:r>
              <a:rPr lang="en-US" sz="1150" b="1" dirty="0">
                <a:solidFill>
                  <a:srgbClr val="002060"/>
                </a:solidFill>
                <a:latin typeface="Arial" panose="020B0604020202020204" pitchFamily="34" charset="0"/>
                <a:cs typeface="Arial" panose="020B0604020202020204" pitchFamily="34" charset="0"/>
              </a:rPr>
              <a:t>Compliance programs</a:t>
            </a:r>
            <a:endParaRPr lang="en-GB" sz="1150" dirty="0"/>
          </a:p>
        </p:txBody>
      </p:sp>
    </p:spTree>
    <p:extLst>
      <p:ext uri="{BB962C8B-B14F-4D97-AF65-F5344CB8AC3E}">
        <p14:creationId xmlns:p14="http://schemas.microsoft.com/office/powerpoint/2010/main" val="333669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algn="r"/>
            <a:r>
              <a:rPr lang="en-US" altLang="en-US" sz="1400" b="1" dirty="0">
                <a:solidFill>
                  <a:srgbClr val="03253E"/>
                </a:solidFill>
                <a:latin typeface="Arial"/>
                <a:cs typeface="Arial"/>
              </a:rPr>
              <a:t>CoalSwitch</a:t>
            </a:r>
            <a:r>
              <a:rPr lang="en-US" altLang="en-US" sz="1400" b="1" baseline="30000" dirty="0">
                <a:solidFill>
                  <a:srgbClr val="03253E"/>
                </a:solidFill>
                <a:latin typeface="Arial"/>
                <a:cs typeface="Arial"/>
              </a:rPr>
              <a:t>®</a:t>
            </a:r>
            <a:r>
              <a:rPr lang="en-US" altLang="en-US" sz="1400" b="1" dirty="0">
                <a:solidFill>
                  <a:srgbClr val="03253E"/>
                </a:solidFill>
                <a:latin typeface="Arial"/>
                <a:cs typeface="Arial"/>
              </a:rPr>
              <a:t> </a:t>
            </a:r>
            <a:r>
              <a:rPr lang="en-US" altLang="en-US" sz="1400" b="1" dirty="0">
                <a:solidFill>
                  <a:srgbClr val="595959"/>
                </a:solidFill>
                <a:latin typeface="Arial"/>
                <a:cs typeface="Arial"/>
              </a:rPr>
              <a:t>Wins on Total Cost of Operations</a:t>
            </a:r>
            <a:endParaRPr lang="en-GB" altLang="en-US" sz="1400" b="1" dirty="0">
              <a:solidFill>
                <a:srgbClr val="595959"/>
              </a:solidFill>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P8</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14" name="Rectangle 13">
            <a:extLst>
              <a:ext uri="{FF2B5EF4-FFF2-40B4-BE49-F238E27FC236}">
                <a16:creationId xmlns:a16="http://schemas.microsoft.com/office/drawing/2014/main" id="{AF7ABD5A-0C3B-73EE-9594-DF33B4B3C733}"/>
              </a:ext>
            </a:extLst>
          </p:cNvPr>
          <p:cNvSpPr/>
          <p:nvPr/>
        </p:nvSpPr>
        <p:spPr>
          <a:xfrm>
            <a:off x="430903" y="4192071"/>
            <a:ext cx="8251610" cy="510622"/>
          </a:xfrm>
          <a:prstGeom prst="rect">
            <a:avLst/>
          </a:prstGeom>
          <a:solidFill>
            <a:srgbClr val="0D6601"/>
          </a:solidFill>
          <a:ln>
            <a:solidFill>
              <a:srgbClr val="0D66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 name="TextBox 14">
            <a:extLst>
              <a:ext uri="{FF2B5EF4-FFF2-40B4-BE49-F238E27FC236}">
                <a16:creationId xmlns:a16="http://schemas.microsoft.com/office/drawing/2014/main" id="{989F28C7-03A3-2AA9-783C-66532450DFCC}"/>
              </a:ext>
            </a:extLst>
          </p:cNvPr>
          <p:cNvSpPr txBox="1"/>
          <p:nvPr/>
        </p:nvSpPr>
        <p:spPr>
          <a:xfrm>
            <a:off x="1068339" y="4195160"/>
            <a:ext cx="6986640" cy="495520"/>
          </a:xfrm>
          <a:prstGeom prst="rect">
            <a:avLst/>
          </a:prstGeom>
          <a:noFill/>
        </p:spPr>
        <p:txBody>
          <a:bodyPr wrap="square" rtlCol="0">
            <a:spAutoFit/>
          </a:bodyPr>
          <a:lstStyle/>
          <a:p>
            <a:pPr algn="ctr">
              <a:lnSpc>
                <a:spcPct val="110000"/>
              </a:lnSpc>
            </a:pPr>
            <a:r>
              <a:rPr lang="en-US" sz="1200" b="1" dirty="0">
                <a:solidFill>
                  <a:schemeClr val="bg1"/>
                </a:solidFill>
                <a:latin typeface="Arial"/>
                <a:cs typeface="Arial"/>
              </a:rPr>
              <a:t>CoalSwitch</a:t>
            </a:r>
            <a:r>
              <a:rPr lang="en-US" sz="1200" b="1" baseline="30000" dirty="0">
                <a:solidFill>
                  <a:schemeClr val="bg1"/>
                </a:solidFill>
                <a:latin typeface="Arial"/>
                <a:cs typeface="Arial"/>
              </a:rPr>
              <a:t>®</a:t>
            </a:r>
            <a:r>
              <a:rPr lang="en-US" sz="1200" b="1" dirty="0">
                <a:solidFill>
                  <a:schemeClr val="bg1"/>
                </a:solidFill>
                <a:latin typeface="Arial"/>
                <a:cs typeface="Arial"/>
              </a:rPr>
              <a:t> </a:t>
            </a:r>
            <a:r>
              <a:rPr lang="en-US" sz="1200" dirty="0">
                <a:solidFill>
                  <a:schemeClr val="bg1"/>
                </a:solidFill>
                <a:latin typeface="Arial"/>
                <a:cs typeface="Arial"/>
              </a:rPr>
              <a:t>flips the current model for coal power generation on its head.</a:t>
            </a:r>
            <a:br>
              <a:rPr lang="en-US" sz="1200" dirty="0">
                <a:solidFill>
                  <a:schemeClr val="bg1"/>
                </a:solidFill>
                <a:latin typeface="Arial"/>
                <a:cs typeface="Arial"/>
              </a:rPr>
            </a:br>
            <a:r>
              <a:rPr lang="en-US" sz="1200" dirty="0">
                <a:solidFill>
                  <a:schemeClr val="bg1"/>
                </a:solidFill>
                <a:latin typeface="Arial"/>
                <a:cs typeface="Arial"/>
              </a:rPr>
              <a:t>On a total cost of operations, </a:t>
            </a:r>
            <a:r>
              <a:rPr lang="en-US" sz="1200" b="1" dirty="0">
                <a:solidFill>
                  <a:schemeClr val="bg1"/>
                </a:solidFill>
                <a:latin typeface="Arial"/>
                <a:cs typeface="Arial"/>
              </a:rPr>
              <a:t>CoalSwitch</a:t>
            </a:r>
            <a:r>
              <a:rPr lang="en-US" sz="1200" b="1" baseline="30000" dirty="0">
                <a:solidFill>
                  <a:schemeClr val="bg1"/>
                </a:solidFill>
                <a:latin typeface="Arial"/>
                <a:cs typeface="Arial"/>
              </a:rPr>
              <a:t>®</a:t>
            </a:r>
            <a:r>
              <a:rPr lang="en-US" sz="1200" b="1" dirty="0">
                <a:solidFill>
                  <a:schemeClr val="bg1"/>
                </a:solidFill>
                <a:latin typeface="Arial"/>
                <a:cs typeface="Arial"/>
              </a:rPr>
              <a:t> </a:t>
            </a:r>
            <a:r>
              <a:rPr lang="en-US" sz="1200" dirty="0">
                <a:solidFill>
                  <a:schemeClr val="bg1"/>
                </a:solidFill>
                <a:latin typeface="Arial"/>
                <a:cs typeface="Arial"/>
              </a:rPr>
              <a:t>costs the same or potentially less than coal.</a:t>
            </a:r>
          </a:p>
        </p:txBody>
      </p:sp>
      <p:pic>
        <p:nvPicPr>
          <p:cNvPr id="30" name="Picture 29" descr="CoalSwitchBag&amp;Pil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4023" y="759546"/>
            <a:ext cx="1632979" cy="1632980"/>
          </a:xfrm>
          <a:prstGeom prst="rect">
            <a:avLst/>
          </a:prstGeom>
        </p:spPr>
      </p:pic>
      <p:pic>
        <p:nvPicPr>
          <p:cNvPr id="4" name="Picture 3" descr="Coa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0813" y="1389361"/>
            <a:ext cx="1351408" cy="880474"/>
          </a:xfrm>
          <a:prstGeom prst="rect">
            <a:avLst/>
          </a:prstGeom>
        </p:spPr>
      </p:pic>
      <p:sp>
        <p:nvSpPr>
          <p:cNvPr id="18" name="Rectangle 17">
            <a:extLst>
              <a:ext uri="{FF2B5EF4-FFF2-40B4-BE49-F238E27FC236}">
                <a16:creationId xmlns:a16="http://schemas.microsoft.com/office/drawing/2014/main" id="{28A665E9-73F3-E6BF-5265-A55A1D51A4CA}"/>
              </a:ext>
            </a:extLst>
          </p:cNvPr>
          <p:cNvSpPr/>
          <p:nvPr/>
        </p:nvSpPr>
        <p:spPr>
          <a:xfrm>
            <a:off x="4679758" y="711566"/>
            <a:ext cx="2924848" cy="1680922"/>
          </a:xfrm>
          <a:prstGeom prst="rect">
            <a:avLst/>
          </a:prstGeom>
          <a:no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CC7397A-A1B2-A33A-6334-03197FA22E63}"/>
              </a:ext>
            </a:extLst>
          </p:cNvPr>
          <p:cNvSpPr/>
          <p:nvPr/>
        </p:nvSpPr>
        <p:spPr>
          <a:xfrm>
            <a:off x="1531697" y="711566"/>
            <a:ext cx="2732424" cy="1680922"/>
          </a:xfrm>
          <a:prstGeom prst="rect">
            <a:avLst/>
          </a:prstGeom>
          <a:noFill/>
          <a:ln>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9272A84-5361-96D9-F651-E00DAE3CE51E}"/>
              </a:ext>
            </a:extLst>
          </p:cNvPr>
          <p:cNvSpPr txBox="1"/>
          <p:nvPr/>
        </p:nvSpPr>
        <p:spPr>
          <a:xfrm>
            <a:off x="1567741" y="2816617"/>
            <a:ext cx="1019110" cy="348813"/>
          </a:xfrm>
          <a:prstGeom prst="rect">
            <a:avLst/>
          </a:prstGeom>
          <a:noFill/>
        </p:spPr>
        <p:txBody>
          <a:bodyPr wrap="square" lIns="68580" tIns="34290" rIns="68580" bIns="34290" rtlCol="0">
            <a:spAutoFit/>
          </a:bodyPr>
          <a:lstStyle/>
          <a:p>
            <a:pPr marL="171450" indent="-171450">
              <a:lnSpc>
                <a:spcPct val="90000"/>
              </a:lnSpc>
              <a:spcAft>
                <a:spcPts val="400"/>
              </a:spcAft>
              <a:buClr>
                <a:srgbClr val="56D505"/>
              </a:buClr>
              <a:buFont typeface="Arial"/>
              <a:buChar char="•"/>
            </a:pPr>
            <a:r>
              <a:rPr lang="en-US" sz="1000" dirty="0">
                <a:solidFill>
                  <a:srgbClr val="53565A"/>
                </a:solidFill>
                <a:latin typeface="Arial"/>
                <a:cs typeface="Arial"/>
              </a:rPr>
              <a:t>Lower cost</a:t>
            </a:r>
            <a:br>
              <a:rPr lang="en-US" sz="1000" dirty="0">
                <a:solidFill>
                  <a:srgbClr val="53565A"/>
                </a:solidFill>
                <a:latin typeface="Arial"/>
                <a:cs typeface="Arial"/>
              </a:rPr>
            </a:br>
            <a:r>
              <a:rPr lang="en-US" sz="1000" dirty="0">
                <a:solidFill>
                  <a:srgbClr val="53565A"/>
                </a:solidFill>
                <a:latin typeface="Arial"/>
                <a:cs typeface="Arial"/>
              </a:rPr>
              <a:t>per ton</a:t>
            </a:r>
          </a:p>
        </p:txBody>
      </p:sp>
      <p:pic>
        <p:nvPicPr>
          <p:cNvPr id="42" name="Graphic 34">
            <a:extLst>
              <a:ext uri="{FF2B5EF4-FFF2-40B4-BE49-F238E27FC236}">
                <a16:creationId xmlns:a16="http://schemas.microsoft.com/office/drawing/2014/main" id="{CB29D720-6D3C-78DA-3331-236AF4572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3362" y="804270"/>
            <a:ext cx="1984134" cy="359094"/>
          </a:xfrm>
          <a:prstGeom prst="rect">
            <a:avLst/>
          </a:prstGeom>
        </p:spPr>
      </p:pic>
      <p:sp>
        <p:nvSpPr>
          <p:cNvPr id="31" name="TextBox 30">
            <a:extLst>
              <a:ext uri="{FF2B5EF4-FFF2-40B4-BE49-F238E27FC236}">
                <a16:creationId xmlns:a16="http://schemas.microsoft.com/office/drawing/2014/main" id="{8C9AC398-D533-D458-AA0C-8B98418521F8}"/>
              </a:ext>
            </a:extLst>
          </p:cNvPr>
          <p:cNvSpPr txBox="1"/>
          <p:nvPr/>
        </p:nvSpPr>
        <p:spPr>
          <a:xfrm>
            <a:off x="1786549" y="791648"/>
            <a:ext cx="2295566" cy="595548"/>
          </a:xfrm>
          <a:prstGeom prst="rect">
            <a:avLst/>
          </a:prstGeom>
          <a:noFill/>
        </p:spPr>
        <p:txBody>
          <a:bodyPr wrap="square" rtlCol="0">
            <a:spAutoFit/>
          </a:bodyPr>
          <a:lstStyle/>
          <a:p>
            <a:pPr algn="ctr">
              <a:lnSpc>
                <a:spcPct val="90000"/>
              </a:lnSpc>
            </a:pPr>
            <a:r>
              <a:rPr lang="en-US" b="1" dirty="0">
                <a:latin typeface="Arial"/>
                <a:cs typeface="Arial"/>
              </a:rPr>
              <a:t>Fossil Fuels</a:t>
            </a:r>
          </a:p>
          <a:p>
            <a:pPr algn="ctr">
              <a:lnSpc>
                <a:spcPct val="90000"/>
              </a:lnSpc>
            </a:pPr>
            <a:r>
              <a:rPr lang="en-US" b="1" dirty="0">
                <a:latin typeface="Arial"/>
                <a:cs typeface="Arial"/>
              </a:rPr>
              <a:t>Cost</a:t>
            </a:r>
            <a:endParaRPr lang="en-GB" dirty="0"/>
          </a:p>
        </p:txBody>
      </p:sp>
      <p:sp>
        <p:nvSpPr>
          <p:cNvPr id="37" name="TextBox 36">
            <a:extLst>
              <a:ext uri="{FF2B5EF4-FFF2-40B4-BE49-F238E27FC236}">
                <a16:creationId xmlns:a16="http://schemas.microsoft.com/office/drawing/2014/main" id="{F9272A84-5361-96D9-F651-E00DAE3CE51E}"/>
              </a:ext>
            </a:extLst>
          </p:cNvPr>
          <p:cNvSpPr txBox="1"/>
          <p:nvPr/>
        </p:nvSpPr>
        <p:spPr>
          <a:xfrm>
            <a:off x="2742280" y="2816617"/>
            <a:ext cx="1326738" cy="918200"/>
          </a:xfrm>
          <a:prstGeom prst="rect">
            <a:avLst/>
          </a:prstGeom>
          <a:noFill/>
        </p:spPr>
        <p:txBody>
          <a:bodyPr wrap="square" lIns="68580" tIns="34290" rIns="68580" bIns="34290" rtlCol="0">
            <a:spAutoFit/>
          </a:bodyPr>
          <a:lstStyle/>
          <a:p>
            <a:pPr marL="172800" indent="-171450">
              <a:lnSpc>
                <a:spcPct val="90000"/>
              </a:lnSpc>
              <a:spcAft>
                <a:spcPts val="600"/>
              </a:spcAft>
              <a:buClr>
                <a:srgbClr val="53565A"/>
              </a:buClr>
              <a:buFont typeface="Arial"/>
              <a:buChar char="•"/>
            </a:pPr>
            <a:r>
              <a:rPr lang="en-US" sz="1000" dirty="0">
                <a:solidFill>
                  <a:srgbClr val="53565A"/>
                </a:solidFill>
                <a:latin typeface="Arial"/>
                <a:cs typeface="Arial"/>
              </a:rPr>
              <a:t>Compliance</a:t>
            </a:r>
          </a:p>
          <a:p>
            <a:pPr marL="172800" indent="-171450">
              <a:lnSpc>
                <a:spcPct val="90000"/>
              </a:lnSpc>
              <a:spcAft>
                <a:spcPts val="600"/>
              </a:spcAft>
              <a:buClr>
                <a:srgbClr val="53565A"/>
              </a:buClr>
              <a:buFont typeface="Arial"/>
              <a:buChar char="•"/>
            </a:pPr>
            <a:r>
              <a:rPr lang="en-US" sz="1000" dirty="0">
                <a:solidFill>
                  <a:srgbClr val="53565A"/>
                </a:solidFill>
                <a:latin typeface="Arial"/>
                <a:cs typeface="Arial"/>
              </a:rPr>
              <a:t>Pollution penalties</a:t>
            </a:r>
          </a:p>
          <a:p>
            <a:pPr marL="172800" indent="-171450">
              <a:lnSpc>
                <a:spcPct val="90000"/>
              </a:lnSpc>
              <a:spcAft>
                <a:spcPts val="600"/>
              </a:spcAft>
              <a:buClr>
                <a:srgbClr val="53565A"/>
              </a:buClr>
              <a:buFont typeface="Arial"/>
              <a:buChar char="•"/>
            </a:pPr>
            <a:r>
              <a:rPr lang="en-US" sz="1000" dirty="0">
                <a:solidFill>
                  <a:srgbClr val="53565A"/>
                </a:solidFill>
                <a:latin typeface="Arial"/>
                <a:cs typeface="Arial"/>
              </a:rPr>
              <a:t>Carbon offset purchases</a:t>
            </a:r>
          </a:p>
        </p:txBody>
      </p:sp>
      <p:sp>
        <p:nvSpPr>
          <p:cNvPr id="41" name="TextBox 40">
            <a:extLst>
              <a:ext uri="{FF2B5EF4-FFF2-40B4-BE49-F238E27FC236}">
                <a16:creationId xmlns:a16="http://schemas.microsoft.com/office/drawing/2014/main" id="{F9272A84-5361-96D9-F651-E00DAE3CE51E}"/>
              </a:ext>
            </a:extLst>
          </p:cNvPr>
          <p:cNvSpPr txBox="1"/>
          <p:nvPr/>
        </p:nvSpPr>
        <p:spPr>
          <a:xfrm>
            <a:off x="5997961" y="2816617"/>
            <a:ext cx="1768453" cy="1195199"/>
          </a:xfrm>
          <a:prstGeom prst="rect">
            <a:avLst/>
          </a:prstGeom>
          <a:noFill/>
        </p:spPr>
        <p:txBody>
          <a:bodyPr wrap="square" lIns="68580" tIns="34290" rIns="68580" bIns="34290" rtlCol="0">
            <a:spAutoFit/>
          </a:bodyPr>
          <a:lstStyle/>
          <a:p>
            <a:pPr marL="216000" indent="-214313">
              <a:lnSpc>
                <a:spcPct val="90000"/>
              </a:lnSpc>
              <a:spcAft>
                <a:spcPts val="400"/>
              </a:spcAft>
              <a:buClr>
                <a:srgbClr val="56D505"/>
              </a:buClr>
              <a:buFont typeface="Arial" panose="020B0604020202020204" pitchFamily="34" charset="0"/>
              <a:buChar char="•"/>
            </a:pPr>
            <a:r>
              <a:rPr lang="en-US" sz="1000" dirty="0">
                <a:solidFill>
                  <a:srgbClr val="53565A"/>
                </a:solidFill>
                <a:latin typeface="Arial"/>
                <a:cs typeface="Arial"/>
              </a:rPr>
              <a:t>Reduced cost of compliance technology</a:t>
            </a:r>
          </a:p>
          <a:p>
            <a:pPr marL="216000" indent="-214313">
              <a:lnSpc>
                <a:spcPct val="90000"/>
              </a:lnSpc>
              <a:spcAft>
                <a:spcPts val="400"/>
              </a:spcAft>
              <a:buClr>
                <a:srgbClr val="56D505"/>
              </a:buClr>
              <a:buFont typeface="Arial" panose="020B0604020202020204" pitchFamily="34" charset="0"/>
              <a:buChar char="•"/>
            </a:pPr>
            <a:r>
              <a:rPr lang="en-US" sz="1000" dirty="0">
                <a:solidFill>
                  <a:srgbClr val="53565A"/>
                </a:solidFill>
                <a:latin typeface="Arial"/>
                <a:cs typeface="Arial"/>
              </a:rPr>
              <a:t>Reduced cost for pollution penalty</a:t>
            </a:r>
          </a:p>
          <a:p>
            <a:pPr marL="216000" indent="-214313">
              <a:lnSpc>
                <a:spcPct val="90000"/>
              </a:lnSpc>
              <a:spcAft>
                <a:spcPts val="400"/>
              </a:spcAft>
              <a:buClr>
                <a:srgbClr val="56D505"/>
              </a:buClr>
              <a:buFont typeface="Arial" panose="020B0604020202020204" pitchFamily="34" charset="0"/>
              <a:buChar char="•"/>
            </a:pPr>
            <a:r>
              <a:rPr lang="en-US" sz="1000" dirty="0">
                <a:solidFill>
                  <a:srgbClr val="53565A"/>
                </a:solidFill>
                <a:latin typeface="Arial"/>
                <a:cs typeface="Arial"/>
              </a:rPr>
              <a:t>Reduced spend on carbon offsets</a:t>
            </a:r>
          </a:p>
          <a:p>
            <a:pPr marL="216000" indent="-214313">
              <a:lnSpc>
                <a:spcPct val="90000"/>
              </a:lnSpc>
              <a:spcAft>
                <a:spcPts val="400"/>
              </a:spcAft>
              <a:buClr>
                <a:srgbClr val="56D505"/>
              </a:buClr>
              <a:buFont typeface="Arial" panose="020B0604020202020204" pitchFamily="34" charset="0"/>
              <a:buChar char="•"/>
            </a:pPr>
            <a:r>
              <a:rPr lang="en-US" sz="1000" dirty="0">
                <a:solidFill>
                  <a:srgbClr val="53565A"/>
                </a:solidFill>
                <a:latin typeface="Arial"/>
                <a:cs typeface="Arial"/>
              </a:rPr>
              <a:t>Income from RECs</a:t>
            </a:r>
          </a:p>
        </p:txBody>
      </p:sp>
      <p:sp>
        <p:nvSpPr>
          <p:cNvPr id="45" name="TextBox 44">
            <a:extLst>
              <a:ext uri="{FF2B5EF4-FFF2-40B4-BE49-F238E27FC236}">
                <a16:creationId xmlns:a16="http://schemas.microsoft.com/office/drawing/2014/main" id="{F9272A84-5361-96D9-F651-E00DAE3CE51E}"/>
              </a:ext>
            </a:extLst>
          </p:cNvPr>
          <p:cNvSpPr txBox="1"/>
          <p:nvPr/>
        </p:nvSpPr>
        <p:spPr>
          <a:xfrm>
            <a:off x="4716843" y="2816617"/>
            <a:ext cx="1105874" cy="348813"/>
          </a:xfrm>
          <a:prstGeom prst="rect">
            <a:avLst/>
          </a:prstGeom>
          <a:noFill/>
        </p:spPr>
        <p:txBody>
          <a:bodyPr wrap="square" lIns="68580" tIns="34290" rIns="68580" bIns="34290" rtlCol="0">
            <a:spAutoFit/>
          </a:bodyPr>
          <a:lstStyle/>
          <a:p>
            <a:pPr marL="214313" indent="-214313">
              <a:lnSpc>
                <a:spcPct val="90000"/>
              </a:lnSpc>
              <a:spcAft>
                <a:spcPts val="400"/>
              </a:spcAft>
              <a:buClr>
                <a:srgbClr val="53565A"/>
              </a:buClr>
              <a:buFont typeface="Arial" panose="020B0604020202020204" pitchFamily="34" charset="0"/>
              <a:buChar char="•"/>
            </a:pPr>
            <a:r>
              <a:rPr lang="en-US" sz="1000" dirty="0">
                <a:solidFill>
                  <a:srgbClr val="53565A"/>
                </a:solidFill>
                <a:latin typeface="Arial"/>
                <a:cs typeface="Arial"/>
              </a:rPr>
              <a:t>Higher initial cost per ton</a:t>
            </a:r>
          </a:p>
        </p:txBody>
      </p:sp>
      <p:grpSp>
        <p:nvGrpSpPr>
          <p:cNvPr id="2" name="Group 1"/>
          <p:cNvGrpSpPr/>
          <p:nvPr/>
        </p:nvGrpSpPr>
        <p:grpSpPr>
          <a:xfrm>
            <a:off x="4172685" y="1286807"/>
            <a:ext cx="560105" cy="560105"/>
            <a:chOff x="3941776" y="1240625"/>
            <a:chExt cx="560105" cy="560105"/>
          </a:xfrm>
        </p:grpSpPr>
        <p:sp>
          <p:nvSpPr>
            <p:cNvPr id="8" name="Oval 7"/>
            <p:cNvSpPr/>
            <p:nvPr/>
          </p:nvSpPr>
          <p:spPr>
            <a:xfrm>
              <a:off x="3941776" y="1240625"/>
              <a:ext cx="560105" cy="560105"/>
            </a:xfrm>
            <a:prstGeom prst="ellipse">
              <a:avLst/>
            </a:prstGeom>
            <a:solidFill>
              <a:srgbClr val="56D505"/>
            </a:solidFill>
            <a:ln w="19050"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C9AC398-D533-D458-AA0C-8B98418521F8}"/>
                </a:ext>
              </a:extLst>
            </p:cNvPr>
            <p:cNvSpPr txBox="1"/>
            <p:nvPr/>
          </p:nvSpPr>
          <p:spPr>
            <a:xfrm>
              <a:off x="3949732" y="1334711"/>
              <a:ext cx="536374" cy="369332"/>
            </a:xfrm>
            <a:prstGeom prst="rect">
              <a:avLst/>
            </a:prstGeom>
            <a:noFill/>
          </p:spPr>
          <p:txBody>
            <a:bodyPr wrap="square" rtlCol="0">
              <a:spAutoFit/>
            </a:bodyPr>
            <a:lstStyle/>
            <a:p>
              <a:pPr algn="ctr"/>
              <a:r>
                <a:rPr lang="en-US" b="1" dirty="0">
                  <a:solidFill>
                    <a:schemeClr val="bg1"/>
                  </a:solidFill>
                  <a:latin typeface="Arial"/>
                  <a:cs typeface="Arial"/>
                </a:rPr>
                <a:t>Vs</a:t>
              </a:r>
              <a:endParaRPr lang="en-GB" dirty="0">
                <a:solidFill>
                  <a:schemeClr val="bg1"/>
                </a:solidFill>
              </a:endParaRPr>
            </a:p>
          </p:txBody>
        </p:sp>
      </p:grpSp>
      <p:sp>
        <p:nvSpPr>
          <p:cNvPr id="34" name="TextBox 33">
            <a:extLst>
              <a:ext uri="{FF2B5EF4-FFF2-40B4-BE49-F238E27FC236}">
                <a16:creationId xmlns:a16="http://schemas.microsoft.com/office/drawing/2014/main" id="{8C9AC398-D533-D458-AA0C-8B98418521F8}"/>
              </a:ext>
            </a:extLst>
          </p:cNvPr>
          <p:cNvSpPr txBox="1"/>
          <p:nvPr/>
        </p:nvSpPr>
        <p:spPr>
          <a:xfrm>
            <a:off x="1521468" y="2492256"/>
            <a:ext cx="1088525" cy="289823"/>
          </a:xfrm>
          <a:prstGeom prst="rect">
            <a:avLst/>
          </a:prstGeom>
          <a:noFill/>
        </p:spPr>
        <p:txBody>
          <a:bodyPr wrap="square" rtlCol="0">
            <a:spAutoFit/>
          </a:bodyPr>
          <a:lstStyle/>
          <a:p>
            <a:pPr>
              <a:lnSpc>
                <a:spcPct val="90000"/>
              </a:lnSpc>
            </a:pPr>
            <a:r>
              <a:rPr lang="en-US" sz="1400" b="1" dirty="0">
                <a:solidFill>
                  <a:srgbClr val="56D505"/>
                </a:solidFill>
                <a:latin typeface="Arial"/>
                <a:cs typeface="Arial"/>
              </a:rPr>
              <a:t>Base Cost </a:t>
            </a:r>
            <a:endParaRPr lang="en-GB" sz="1400" dirty="0">
              <a:solidFill>
                <a:srgbClr val="56D505"/>
              </a:solidFill>
            </a:endParaRPr>
          </a:p>
        </p:txBody>
      </p:sp>
      <p:sp>
        <p:nvSpPr>
          <p:cNvPr id="35" name="TextBox 34">
            <a:extLst>
              <a:ext uri="{FF2B5EF4-FFF2-40B4-BE49-F238E27FC236}">
                <a16:creationId xmlns:a16="http://schemas.microsoft.com/office/drawing/2014/main" id="{8C9AC398-D533-D458-AA0C-8B98418521F8}"/>
              </a:ext>
            </a:extLst>
          </p:cNvPr>
          <p:cNvSpPr txBox="1"/>
          <p:nvPr/>
        </p:nvSpPr>
        <p:spPr>
          <a:xfrm>
            <a:off x="2710570" y="2492256"/>
            <a:ext cx="1599733" cy="289823"/>
          </a:xfrm>
          <a:prstGeom prst="rect">
            <a:avLst/>
          </a:prstGeom>
          <a:noFill/>
        </p:spPr>
        <p:txBody>
          <a:bodyPr wrap="square" rtlCol="0">
            <a:spAutoFit/>
          </a:bodyPr>
          <a:lstStyle/>
          <a:p>
            <a:pPr>
              <a:lnSpc>
                <a:spcPct val="90000"/>
              </a:lnSpc>
            </a:pPr>
            <a:r>
              <a:rPr lang="en-US" sz="1400" b="1">
                <a:solidFill>
                  <a:srgbClr val="53565A"/>
                </a:solidFill>
                <a:latin typeface="Arial"/>
                <a:cs typeface="Arial"/>
              </a:rPr>
              <a:t>Additional Costs</a:t>
            </a:r>
            <a:endParaRPr lang="en-GB" sz="1400" dirty="0">
              <a:solidFill>
                <a:srgbClr val="53565A"/>
              </a:solidFill>
            </a:endParaRPr>
          </a:p>
        </p:txBody>
      </p:sp>
      <p:sp>
        <p:nvSpPr>
          <p:cNvPr id="43" name="TextBox 42">
            <a:extLst>
              <a:ext uri="{FF2B5EF4-FFF2-40B4-BE49-F238E27FC236}">
                <a16:creationId xmlns:a16="http://schemas.microsoft.com/office/drawing/2014/main" id="{8C9AC398-D533-D458-AA0C-8B98418521F8}"/>
              </a:ext>
            </a:extLst>
          </p:cNvPr>
          <p:cNvSpPr txBox="1"/>
          <p:nvPr/>
        </p:nvSpPr>
        <p:spPr>
          <a:xfrm>
            <a:off x="4671750" y="2492256"/>
            <a:ext cx="1088525" cy="289823"/>
          </a:xfrm>
          <a:prstGeom prst="rect">
            <a:avLst/>
          </a:prstGeom>
          <a:noFill/>
        </p:spPr>
        <p:txBody>
          <a:bodyPr wrap="square" rtlCol="0">
            <a:spAutoFit/>
          </a:bodyPr>
          <a:lstStyle/>
          <a:p>
            <a:pPr>
              <a:lnSpc>
                <a:spcPct val="90000"/>
              </a:lnSpc>
            </a:pPr>
            <a:r>
              <a:rPr lang="en-US" sz="1400" b="1" dirty="0">
                <a:solidFill>
                  <a:srgbClr val="56D505"/>
                </a:solidFill>
                <a:latin typeface="Arial"/>
                <a:cs typeface="Arial"/>
              </a:rPr>
              <a:t>Base Cost</a:t>
            </a:r>
            <a:endParaRPr lang="en-GB" sz="1400" dirty="0">
              <a:solidFill>
                <a:srgbClr val="56D505"/>
              </a:solidFill>
            </a:endParaRPr>
          </a:p>
        </p:txBody>
      </p:sp>
      <p:sp>
        <p:nvSpPr>
          <p:cNvPr id="44" name="TextBox 43">
            <a:extLst>
              <a:ext uri="{FF2B5EF4-FFF2-40B4-BE49-F238E27FC236}">
                <a16:creationId xmlns:a16="http://schemas.microsoft.com/office/drawing/2014/main" id="{8C9AC398-D533-D458-AA0C-8B98418521F8}"/>
              </a:ext>
            </a:extLst>
          </p:cNvPr>
          <p:cNvSpPr txBox="1"/>
          <p:nvPr/>
        </p:nvSpPr>
        <p:spPr>
          <a:xfrm>
            <a:off x="5946137" y="2492256"/>
            <a:ext cx="2051015" cy="289823"/>
          </a:xfrm>
          <a:prstGeom prst="rect">
            <a:avLst/>
          </a:prstGeom>
          <a:noFill/>
        </p:spPr>
        <p:txBody>
          <a:bodyPr wrap="square" rtlCol="0">
            <a:spAutoFit/>
          </a:bodyPr>
          <a:lstStyle/>
          <a:p>
            <a:pPr>
              <a:lnSpc>
                <a:spcPct val="90000"/>
              </a:lnSpc>
            </a:pPr>
            <a:r>
              <a:rPr lang="en-US" sz="1400" b="1" dirty="0">
                <a:solidFill>
                  <a:srgbClr val="53565A"/>
                </a:solidFill>
                <a:latin typeface="Arial"/>
                <a:cs typeface="Arial"/>
              </a:rPr>
              <a:t>Credits &amp; Savings</a:t>
            </a:r>
            <a:endParaRPr lang="en-GB" sz="1400" dirty="0">
              <a:solidFill>
                <a:srgbClr val="53565A"/>
              </a:solidFill>
            </a:endParaRPr>
          </a:p>
        </p:txBody>
      </p:sp>
      <p:cxnSp>
        <p:nvCxnSpPr>
          <p:cNvPr id="46" name="Straight Connector 45"/>
          <p:cNvCxnSpPr/>
          <p:nvPr/>
        </p:nvCxnSpPr>
        <p:spPr>
          <a:xfrm>
            <a:off x="5875998" y="2510125"/>
            <a:ext cx="0" cy="1446117"/>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a:off x="2643271" y="2510125"/>
            <a:ext cx="0" cy="1446117"/>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0574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BEB89B-9F9B-ECFA-7162-7B85E30C820E}"/>
              </a:ext>
            </a:extLst>
          </p:cNvPr>
          <p:cNvSpPr/>
          <p:nvPr/>
        </p:nvSpPr>
        <p:spPr>
          <a:xfrm>
            <a:off x="4953575" y="1143631"/>
            <a:ext cx="3241909" cy="2808659"/>
          </a:xfrm>
          <a:prstGeom prst="rect">
            <a:avLst/>
          </a:prstGeom>
          <a:solidFill>
            <a:srgbClr val="E2F0DA"/>
          </a:solidFill>
          <a:ln>
            <a:solidFill>
              <a:srgbClr val="56D3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63D800"/>
              </a:buClr>
              <a:buFont typeface="Wingdings" panose="05000000000000000000" pitchFamily="2" charset="2"/>
              <a:buChar char="§"/>
            </a:pPr>
            <a:endParaRPr lang="en-US" sz="1400" dirty="0">
              <a:solidFill>
                <a:srgbClr val="53565A"/>
              </a:solidFill>
              <a:latin typeface="Arial" panose="020B0604020202020204" pitchFamily="34" charset="0"/>
              <a:cs typeface="Arial" panose="020B0604020202020204" pitchFamily="34" charset="0"/>
            </a:endParaRPr>
          </a:p>
        </p:txBody>
      </p:sp>
      <p:grpSp>
        <p:nvGrpSpPr>
          <p:cNvPr id="3" name="Group 2"/>
          <p:cNvGrpSpPr/>
          <p:nvPr/>
        </p:nvGrpSpPr>
        <p:grpSpPr>
          <a:xfrm>
            <a:off x="3112481" y="705108"/>
            <a:ext cx="1418421" cy="333375"/>
            <a:chOff x="7043145" y="644769"/>
            <a:chExt cx="1418421" cy="333375"/>
          </a:xfrm>
        </p:grpSpPr>
        <p:sp>
          <p:nvSpPr>
            <p:cNvPr id="32" name="Rectangle: Rounded Corners 2">
              <a:extLst>
                <a:ext uri="{FF2B5EF4-FFF2-40B4-BE49-F238E27FC236}">
                  <a16:creationId xmlns:a16="http://schemas.microsoft.com/office/drawing/2014/main" id="{FD33A528-01E6-396F-8F31-AF9C4D2A7A8D}"/>
                </a:ext>
              </a:extLst>
            </p:cNvPr>
            <p:cNvSpPr/>
            <p:nvPr/>
          </p:nvSpPr>
          <p:spPr>
            <a:xfrm>
              <a:off x="7043145" y="644769"/>
              <a:ext cx="1418421" cy="333375"/>
            </a:xfrm>
            <a:prstGeom prst="roundRect">
              <a:avLst>
                <a:gd name="adj" fmla="val 20698"/>
              </a:avLst>
            </a:prstGeom>
            <a:solidFill>
              <a:srgbClr val="49CA0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object 2"/>
            <p:cNvSpPr txBox="1"/>
            <p:nvPr/>
          </p:nvSpPr>
          <p:spPr>
            <a:xfrm>
              <a:off x="7177171" y="675016"/>
              <a:ext cx="1165044" cy="243656"/>
            </a:xfrm>
            <a:prstGeom prst="rect">
              <a:avLst/>
            </a:prstGeom>
          </p:spPr>
          <p:txBody>
            <a:bodyPr vert="horz" wrap="square" lIns="0" tIns="12700" rIns="0" bIns="0" rtlCol="0">
              <a:spAutoFit/>
            </a:bodyPr>
            <a:lstStyle/>
            <a:p>
              <a:pPr algn="ctr"/>
              <a:r>
                <a:rPr lang="en-US" altLang="en-US" sz="1500" b="1">
                  <a:solidFill>
                    <a:schemeClr val="bg1"/>
                  </a:solidFill>
                  <a:latin typeface="Arial"/>
                  <a:cs typeface="Arial"/>
                </a:rPr>
                <a:t>50% Blend</a:t>
              </a:r>
              <a:r>
                <a:rPr lang="en-US" altLang="en-US" sz="1500" b="1" spc="-300">
                  <a:solidFill>
                    <a:schemeClr val="bg1"/>
                  </a:solidFill>
                  <a:latin typeface="Arial"/>
                  <a:cs typeface="Arial"/>
                </a:rPr>
                <a:t> </a:t>
              </a:r>
              <a:r>
                <a:rPr lang="en-US" altLang="en-US" sz="1500" spc="-300" baseline="30000">
                  <a:solidFill>
                    <a:schemeClr val="bg1"/>
                  </a:solidFill>
                  <a:latin typeface="Arial"/>
                  <a:cs typeface="Arial"/>
                </a:rPr>
                <a:t>*</a:t>
              </a:r>
              <a:endParaRPr lang="en-GB" altLang="en-US" sz="1500" spc="-300" baseline="30000">
                <a:solidFill>
                  <a:schemeClr val="bg1"/>
                </a:solidFill>
                <a:latin typeface="Arial"/>
                <a:cs typeface="Arial"/>
              </a:endParaRPr>
            </a:p>
          </p:txBody>
        </p:sp>
      </p:grpSp>
      <p:cxnSp>
        <p:nvCxnSpPr>
          <p:cNvPr id="20" name="Straight Connector 19"/>
          <p:cNvCxnSpPr/>
          <p:nvPr/>
        </p:nvCxnSpPr>
        <p:spPr>
          <a:xfrm>
            <a:off x="224713" y="477911"/>
            <a:ext cx="8692460"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16249" y="0"/>
            <a:ext cx="0" cy="475832"/>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22" name="Picture 21" descr="AEG_full 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08" y="90174"/>
            <a:ext cx="807329" cy="316791"/>
          </a:xfrm>
          <a:prstGeom prst="rect">
            <a:avLst/>
          </a:prstGeom>
        </p:spPr>
      </p:pic>
      <p:sp>
        <p:nvSpPr>
          <p:cNvPr id="23" name="object 2"/>
          <p:cNvSpPr txBox="1"/>
          <p:nvPr/>
        </p:nvSpPr>
        <p:spPr>
          <a:xfrm>
            <a:off x="2876244" y="192260"/>
            <a:ext cx="5942041" cy="228268"/>
          </a:xfrm>
          <a:prstGeom prst="rect">
            <a:avLst/>
          </a:prstGeom>
        </p:spPr>
        <p:txBody>
          <a:bodyPr vert="horz" wrap="square" lIns="0" tIns="12700" rIns="0" bIns="0" rtlCol="0">
            <a:spAutoFit/>
          </a:bodyPr>
          <a:lstStyle/>
          <a:p>
            <a:pPr algn="r"/>
            <a:r>
              <a:rPr lang="en-US" altLang="en-US" sz="1400" b="1">
                <a:solidFill>
                  <a:srgbClr val="595959"/>
                </a:solidFill>
                <a:latin typeface="Arial"/>
                <a:cs typeface="Arial"/>
              </a:rPr>
              <a:t>A new economic model for biomass fuel</a:t>
            </a:r>
            <a:endParaRPr lang="en-GB" altLang="en-US" sz="1400" b="1">
              <a:solidFill>
                <a:srgbClr val="595959"/>
              </a:solidFill>
              <a:latin typeface="Arial"/>
              <a:cs typeface="Arial"/>
            </a:endParaRPr>
          </a:p>
        </p:txBody>
      </p:sp>
      <p:sp>
        <p:nvSpPr>
          <p:cNvPr id="25" name="Rectangle 24"/>
          <p:cNvSpPr/>
          <p:nvPr/>
        </p:nvSpPr>
        <p:spPr>
          <a:xfrm>
            <a:off x="8579180" y="4875946"/>
            <a:ext cx="564818" cy="274907"/>
          </a:xfrm>
          <a:prstGeom prst="rect">
            <a:avLst/>
          </a:prstGeom>
          <a:solidFill>
            <a:srgbClr val="63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0" y="4875945"/>
            <a:ext cx="8676353" cy="274907"/>
          </a:xfrm>
          <a:prstGeom prst="rect">
            <a:avLst/>
          </a:prstGeom>
          <a:solidFill>
            <a:srgbClr val="0225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8672734" y="4900614"/>
            <a:ext cx="471266"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900" dirty="0">
                <a:solidFill>
                  <a:prstClr val="white"/>
                </a:solidFill>
                <a:latin typeface="Arial Black"/>
                <a:cs typeface="Arial Black"/>
              </a:rPr>
              <a:t>P9</a:t>
            </a:r>
          </a:p>
        </p:txBody>
      </p:sp>
      <p:pic>
        <p:nvPicPr>
          <p:cNvPr id="28" name="Picture 27" descr="AEG_white text-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6" y="4915735"/>
            <a:ext cx="467110" cy="194368"/>
          </a:xfrm>
          <a:prstGeom prst="rect">
            <a:avLst/>
          </a:prstGeom>
        </p:spPr>
      </p:pic>
      <p:sp>
        <p:nvSpPr>
          <p:cNvPr id="29" name="Subtitle 2">
            <a:extLst>
              <a:ext uri="{FF2B5EF4-FFF2-40B4-BE49-F238E27FC236}">
                <a16:creationId xmlns:a16="http://schemas.microsoft.com/office/drawing/2014/main" id="{A26BADAB-28B9-485D-BC6C-404A2C37D04D}"/>
              </a:ext>
            </a:extLst>
          </p:cNvPr>
          <p:cNvSpPr txBox="1">
            <a:spLocks noChangeArrowheads="1"/>
          </p:cNvSpPr>
          <p:nvPr/>
        </p:nvSpPr>
        <p:spPr bwMode="auto">
          <a:xfrm>
            <a:off x="789905" y="4903922"/>
            <a:ext cx="4800988" cy="30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900" dirty="0">
                <a:solidFill>
                  <a:schemeClr val="bg1"/>
                </a:solidFill>
                <a:latin typeface="Arial" panose="020B0604020202020204" pitchFamily="34" charset="0"/>
                <a:cs typeface="Arial" panose="020B0604020202020204" pitchFamily="34" charset="0"/>
              </a:rPr>
              <a:t>Corporate Presentation  </a:t>
            </a:r>
            <a:r>
              <a:rPr lang="en-GB" altLang="en-US" sz="900" dirty="0">
                <a:solidFill>
                  <a:srgbClr val="ACC709"/>
                </a:solidFill>
                <a:latin typeface="Arial"/>
                <a:cs typeface="Arial"/>
              </a:rPr>
              <a:t>| </a:t>
            </a:r>
            <a:r>
              <a:rPr lang="en-GB" altLang="en-US" sz="900" dirty="0">
                <a:solidFill>
                  <a:schemeClr val="bg1"/>
                </a:solidFill>
                <a:latin typeface="Arial"/>
                <a:cs typeface="Arial"/>
              </a:rPr>
              <a:t> 31</a:t>
            </a:r>
            <a:r>
              <a:rPr lang="en-GB" altLang="en-US" sz="900" baseline="30000" dirty="0">
                <a:solidFill>
                  <a:schemeClr val="bg1"/>
                </a:solidFill>
                <a:latin typeface="Arial"/>
                <a:cs typeface="Arial"/>
              </a:rPr>
              <a:t>st</a:t>
            </a:r>
            <a:r>
              <a:rPr lang="en-GB" altLang="en-US" sz="900" dirty="0">
                <a:solidFill>
                  <a:schemeClr val="bg1"/>
                </a:solidFill>
                <a:latin typeface="Arial"/>
                <a:cs typeface="Arial"/>
              </a:rPr>
              <a:t> March 2023</a:t>
            </a:r>
          </a:p>
        </p:txBody>
      </p:sp>
      <p:sp>
        <p:nvSpPr>
          <p:cNvPr id="19" name="TextBox 18">
            <a:extLst>
              <a:ext uri="{FF2B5EF4-FFF2-40B4-BE49-F238E27FC236}">
                <a16:creationId xmlns:a16="http://schemas.microsoft.com/office/drawing/2014/main" id="{DE746494-311F-AE7D-07C0-221C83422441}"/>
              </a:ext>
            </a:extLst>
          </p:cNvPr>
          <p:cNvSpPr txBox="1"/>
          <p:nvPr/>
        </p:nvSpPr>
        <p:spPr>
          <a:xfrm>
            <a:off x="4967179" y="1265796"/>
            <a:ext cx="3125765" cy="2512483"/>
          </a:xfrm>
          <a:prstGeom prst="rect">
            <a:avLst/>
          </a:prstGeom>
          <a:noFill/>
        </p:spPr>
        <p:txBody>
          <a:bodyPr wrap="square" rtlCol="0">
            <a:spAutoFit/>
          </a:bodyPr>
          <a:lstStyle/>
          <a:p>
            <a:pPr marL="228600" indent="-228600">
              <a:lnSpc>
                <a:spcPct val="120000"/>
              </a:lnSpc>
              <a:spcAft>
                <a:spcPts val="1400"/>
              </a:spcAft>
              <a:buClr>
                <a:srgbClr val="56D505"/>
              </a:buClr>
              <a:buFont typeface="Arial"/>
              <a:buChar char="•"/>
            </a:pP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Model reflects an RGGI compliant facility adopting a 50% </a:t>
            </a:r>
            <a:r>
              <a:rPr lang="en-GB" sz="1400" b="1" dirty="0">
                <a:solidFill>
                  <a:srgbClr val="03253E"/>
                </a:solidFill>
                <a:latin typeface="Arial" panose="020B0604020202020204" pitchFamily="34" charset="0"/>
                <a:cs typeface="Arial" panose="020B0604020202020204" pitchFamily="34" charset="0"/>
              </a:rPr>
              <a:t>CoalSwitch</a:t>
            </a:r>
            <a:r>
              <a:rPr lang="en-GB" sz="1400" b="1" baseline="30000" dirty="0">
                <a:solidFill>
                  <a:srgbClr val="03253E"/>
                </a:solidFill>
                <a:latin typeface="Arial" panose="020B0604020202020204" pitchFamily="34" charset="0"/>
                <a:cs typeface="Arial" panose="020B0604020202020204" pitchFamily="34" charset="0"/>
              </a:rPr>
              <a:t>® </a:t>
            </a: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blend</a:t>
            </a:r>
            <a:r>
              <a:rPr lang="en-US" sz="1400" baseline="30000" dirty="0">
                <a:solidFill>
                  <a:srgbClr val="53565A"/>
                </a:solidFill>
                <a:effectLst/>
                <a:latin typeface="Arial" panose="020B0604020202020204" pitchFamily="34" charset="0"/>
                <a:ea typeface="Calibri" panose="020F0502020204030204" pitchFamily="34" charset="0"/>
                <a:cs typeface="Arial" panose="020B0604020202020204" pitchFamily="34" charset="0"/>
              </a:rPr>
              <a:t>*</a:t>
            </a:r>
            <a:r>
              <a:rPr lang="en-US" sz="1400" dirty="0">
                <a:solidFill>
                  <a:srgbClr val="53565A"/>
                </a:solidFill>
                <a:effectLst/>
                <a:latin typeface="Arial" panose="020B0604020202020204" pitchFamily="34" charset="0"/>
                <a:ea typeface="Calibri" panose="020F0502020204030204" pitchFamily="34" charset="0"/>
                <a:cs typeface="Arial" panose="020B0604020202020204" pitchFamily="34" charset="0"/>
              </a:rPr>
              <a:t> with Coal </a:t>
            </a:r>
          </a:p>
          <a:p>
            <a:pPr marL="234000" indent="-234000">
              <a:lnSpc>
                <a:spcPct val="120000"/>
              </a:lnSpc>
              <a:spcAft>
                <a:spcPts val="1400"/>
              </a:spcAft>
              <a:buClr>
                <a:srgbClr val="56D505"/>
              </a:buClr>
              <a:buFont typeface="Arial"/>
              <a:buChar char="•"/>
            </a:pP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RGGI spot pricing @ $12.40/MWh and REC Price $34.00/MWh</a:t>
            </a:r>
          </a:p>
          <a:p>
            <a:pPr marL="234000" indent="-234000">
              <a:lnSpc>
                <a:spcPct val="120000"/>
              </a:lnSpc>
              <a:spcAft>
                <a:spcPts val="1400"/>
              </a:spcAft>
              <a:buClr>
                <a:srgbClr val="56D505"/>
              </a:buClr>
              <a:buFont typeface="Arial"/>
              <a:buChar char="•"/>
            </a:pPr>
            <a:r>
              <a:rPr lang="en-GB" sz="1400" b="1" dirty="0">
                <a:solidFill>
                  <a:srgbClr val="03253E"/>
                </a:solidFill>
                <a:latin typeface="Arial" panose="020B0604020202020204" pitchFamily="34" charset="0"/>
                <a:cs typeface="Arial" panose="020B0604020202020204" pitchFamily="34" charset="0"/>
              </a:rPr>
              <a:t>CoalSwitch</a:t>
            </a:r>
            <a:r>
              <a:rPr lang="en-GB" sz="1400" b="1" baseline="30000" dirty="0">
                <a:solidFill>
                  <a:srgbClr val="03253E"/>
                </a:solidFill>
                <a:latin typeface="Arial" panose="020B0604020202020204" pitchFamily="34" charset="0"/>
                <a:cs typeface="Arial" panose="020B0604020202020204" pitchFamily="34" charset="0"/>
              </a:rPr>
              <a:t>®</a:t>
            </a:r>
            <a:r>
              <a:rPr lang="en-US" sz="1400" dirty="0">
                <a:solidFill>
                  <a:srgbClr val="53565A"/>
                </a:solidFill>
                <a:latin typeface="Arial" panose="020B0604020202020204" pitchFamily="34" charset="0"/>
                <a:ea typeface="Calibri" panose="020F0502020204030204" pitchFamily="34" charset="0"/>
                <a:cs typeface="Arial" panose="020B0604020202020204" pitchFamily="34" charset="0"/>
              </a:rPr>
              <a:t> turns compliance from a cost center into a revenue center</a:t>
            </a:r>
            <a:endParaRPr lang="en-GB" sz="1400" dirty="0">
              <a:solidFill>
                <a:srgbClr val="53565A"/>
              </a:solidFill>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52D5624-9150-B472-23D5-ED402EF35B58}"/>
              </a:ext>
            </a:extLst>
          </p:cNvPr>
          <p:cNvSpPr/>
          <p:nvPr/>
        </p:nvSpPr>
        <p:spPr>
          <a:xfrm>
            <a:off x="942813" y="4274308"/>
            <a:ext cx="7260559" cy="381766"/>
          </a:xfrm>
          <a:prstGeom prst="rect">
            <a:avLst/>
          </a:prstGeom>
          <a:solidFill>
            <a:srgbClr val="0D66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3D704"/>
              </a:solidFill>
            </a:endParaRPr>
          </a:p>
        </p:txBody>
      </p:sp>
      <p:sp>
        <p:nvSpPr>
          <p:cNvPr id="30" name="object 2">
            <a:extLst>
              <a:ext uri="{FF2B5EF4-FFF2-40B4-BE49-F238E27FC236}">
                <a16:creationId xmlns:a16="http://schemas.microsoft.com/office/drawing/2014/main" id="{C8C46FC2-D869-1B23-BB4B-B815C91EF97B}"/>
              </a:ext>
            </a:extLst>
          </p:cNvPr>
          <p:cNvSpPr txBox="1"/>
          <p:nvPr/>
        </p:nvSpPr>
        <p:spPr>
          <a:xfrm>
            <a:off x="941094" y="4315939"/>
            <a:ext cx="7183401" cy="296235"/>
          </a:xfrm>
          <a:prstGeom prst="rect">
            <a:avLst/>
          </a:prstGeom>
        </p:spPr>
        <p:txBody>
          <a:bodyPr vert="horz" wrap="square" lIns="0" tIns="12700" rIns="0" bIns="0" rtlCol="0">
            <a:spAutoFit/>
          </a:bodyPr>
          <a:lstStyle/>
          <a:p>
            <a:pPr algn="ctr">
              <a:lnSpc>
                <a:spcPct val="110000"/>
              </a:lnSpc>
            </a:pPr>
            <a:r>
              <a:rPr lang="en-GB" sz="1700" b="1" kern="0" dirty="0">
                <a:solidFill>
                  <a:schemeClr val="bg1"/>
                </a:solidFill>
                <a:latin typeface="Arial"/>
                <a:cs typeface="Arial"/>
              </a:rPr>
              <a:t>Now is the time to </a:t>
            </a:r>
            <a:r>
              <a:rPr lang="en-GB" sz="1700" b="1" dirty="0">
                <a:solidFill>
                  <a:schemeClr val="bg1"/>
                </a:solidFill>
                <a:latin typeface="Arial"/>
                <a:cs typeface="Arial"/>
              </a:rPr>
              <a:t>CoalSwitch</a:t>
            </a:r>
            <a:r>
              <a:rPr lang="en-US" sz="1700" b="1" baseline="30000" dirty="0">
                <a:solidFill>
                  <a:schemeClr val="bg1"/>
                </a:solidFill>
                <a:latin typeface="Arial"/>
                <a:cs typeface="Arial"/>
              </a:rPr>
              <a:t>®</a:t>
            </a:r>
            <a:r>
              <a:rPr lang="en-GB" sz="1700" b="1" kern="0" dirty="0">
                <a:solidFill>
                  <a:schemeClr val="bg1"/>
                </a:solidFill>
                <a:latin typeface="Arial"/>
                <a:cs typeface="Arial"/>
              </a:rPr>
              <a:t> </a:t>
            </a:r>
            <a:endParaRPr lang="en-GB" sz="1700" b="1" kern="0" spc="-8" baseline="30000" dirty="0">
              <a:solidFill>
                <a:schemeClr val="bg1"/>
              </a:solidFill>
              <a:latin typeface="Arial"/>
              <a:cs typeface="Arial"/>
            </a:endParaRPr>
          </a:p>
        </p:txBody>
      </p:sp>
      <p:sp>
        <p:nvSpPr>
          <p:cNvPr id="33" name="object 2"/>
          <p:cNvSpPr txBox="1"/>
          <p:nvPr/>
        </p:nvSpPr>
        <p:spPr>
          <a:xfrm>
            <a:off x="6362105" y="4025515"/>
            <a:ext cx="1832083" cy="135935"/>
          </a:xfrm>
          <a:prstGeom prst="rect">
            <a:avLst/>
          </a:prstGeom>
        </p:spPr>
        <p:txBody>
          <a:bodyPr vert="horz" wrap="square" lIns="0" tIns="12700" rIns="0" bIns="0" rtlCol="0">
            <a:spAutoFit/>
          </a:bodyPr>
          <a:lstStyle/>
          <a:p>
            <a:pPr algn="r"/>
            <a:r>
              <a:rPr lang="en-US" altLang="en-US" sz="800">
                <a:solidFill>
                  <a:srgbClr val="595959"/>
                </a:solidFill>
                <a:latin typeface="Arial"/>
                <a:cs typeface="Arial"/>
              </a:rPr>
              <a:t>*Assumes coal/50% CoalSwitch</a:t>
            </a:r>
            <a:r>
              <a:rPr lang="en-US" altLang="en-US" sz="800" baseline="30000">
                <a:solidFill>
                  <a:srgbClr val="595959"/>
                </a:solidFill>
                <a:latin typeface="Arial"/>
                <a:cs typeface="Arial"/>
              </a:rPr>
              <a:t>®</a:t>
            </a:r>
            <a:r>
              <a:rPr lang="en-US" altLang="en-US" sz="800">
                <a:solidFill>
                  <a:srgbClr val="595959"/>
                </a:solidFill>
                <a:latin typeface="Arial"/>
                <a:cs typeface="Arial"/>
              </a:rPr>
              <a:t> blend</a:t>
            </a:r>
            <a:endParaRPr lang="en-GB" altLang="en-US" sz="800">
              <a:solidFill>
                <a:srgbClr val="595959"/>
              </a:solidFill>
              <a:latin typeface="Arial"/>
              <a:cs typeface="Arial"/>
            </a:endParaRPr>
          </a:p>
        </p:txBody>
      </p:sp>
      <p:sp>
        <p:nvSpPr>
          <p:cNvPr id="5" name="TextBox 4">
            <a:extLst>
              <a:ext uri="{FF2B5EF4-FFF2-40B4-BE49-F238E27FC236}">
                <a16:creationId xmlns:a16="http://schemas.microsoft.com/office/drawing/2014/main" id="{09A8BB0F-A0A5-01A3-6057-601929296F82}"/>
              </a:ext>
            </a:extLst>
          </p:cNvPr>
          <p:cNvSpPr txBox="1"/>
          <p:nvPr/>
        </p:nvSpPr>
        <p:spPr>
          <a:xfrm>
            <a:off x="4839949" y="695315"/>
            <a:ext cx="2955311" cy="369332"/>
          </a:xfrm>
          <a:prstGeom prst="rect">
            <a:avLst/>
          </a:prstGeom>
          <a:noFill/>
        </p:spPr>
        <p:txBody>
          <a:bodyPr wrap="square" lIns="91440" tIns="45720" rIns="91440" bIns="45720" rtlCol="0" anchor="t">
            <a:spAutoFit/>
          </a:bodyPr>
          <a:lstStyle/>
          <a:p>
            <a:r>
              <a:rPr lang="en-US" b="1" dirty="0">
                <a:solidFill>
                  <a:srgbClr val="595959"/>
                </a:solidFill>
                <a:latin typeface="Arial"/>
                <a:cs typeface="Arial"/>
              </a:rPr>
              <a:t>RGGI + RECs = Revenue </a:t>
            </a:r>
          </a:p>
        </p:txBody>
      </p:sp>
      <p:pic>
        <p:nvPicPr>
          <p:cNvPr id="34" name="Graphic 34">
            <a:extLst>
              <a:ext uri="{FF2B5EF4-FFF2-40B4-BE49-F238E27FC236}">
                <a16:creationId xmlns:a16="http://schemas.microsoft.com/office/drawing/2014/main" id="{CB29D720-6D3C-78DA-3331-236AF4572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693" y="701484"/>
            <a:ext cx="1870648" cy="33855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82833310"/>
              </p:ext>
            </p:extLst>
          </p:nvPr>
        </p:nvGraphicFramePr>
        <p:xfrm>
          <a:off x="942946" y="1143632"/>
          <a:ext cx="3797658" cy="2808658"/>
        </p:xfrm>
        <a:graphic>
          <a:graphicData uri="http://schemas.openxmlformats.org/drawingml/2006/table">
            <a:tbl>
              <a:tblPr/>
              <a:tblGrid>
                <a:gridCol w="3111414">
                  <a:extLst>
                    <a:ext uri="{9D8B030D-6E8A-4147-A177-3AD203B41FA5}">
                      <a16:colId xmlns:a16="http://schemas.microsoft.com/office/drawing/2014/main" val="20000"/>
                    </a:ext>
                  </a:extLst>
                </a:gridCol>
                <a:gridCol w="686244">
                  <a:extLst>
                    <a:ext uri="{9D8B030D-6E8A-4147-A177-3AD203B41FA5}">
                      <a16:colId xmlns:a16="http://schemas.microsoft.com/office/drawing/2014/main" val="20001"/>
                    </a:ext>
                  </a:extLst>
                </a:gridCol>
              </a:tblGrid>
              <a:tr h="284241">
                <a:tc gridSpan="2">
                  <a:txBody>
                    <a:bodyPr/>
                    <a:lstStyle/>
                    <a:p>
                      <a:pPr algn="ctr" fontAlgn="b"/>
                      <a:r>
                        <a:rPr lang="pl-PL" sz="1200" b="1" i="0" u="none" strike="noStrike">
                          <a:solidFill>
                            <a:srgbClr val="53565A"/>
                          </a:solidFill>
                          <a:effectLst/>
                          <a:latin typeface="Arial"/>
                          <a:cs typeface="Arial"/>
                        </a:rPr>
                        <a:t>New Hampshire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225118">
                <a:tc>
                  <a:txBody>
                    <a:bodyPr/>
                    <a:lstStyle/>
                    <a:p>
                      <a:pPr algn="l" fontAlgn="b"/>
                      <a:r>
                        <a:rPr lang="en-US" sz="1100" b="0" i="0" u="none" strike="noStrike">
                          <a:solidFill>
                            <a:srgbClr val="53565A"/>
                          </a:solidFill>
                          <a:effectLst/>
                          <a:latin typeface="Arial"/>
                          <a:cs typeface="Arial"/>
                        </a:rPr>
                        <a:t>REC $/MWh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$35.13</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5118">
                <a:tc>
                  <a:txBody>
                    <a:bodyPr/>
                    <a:lstStyle/>
                    <a:p>
                      <a:pPr algn="l" fontAlgn="b"/>
                      <a:r>
                        <a:rPr lang="de-DE" sz="1100" b="0" i="0" u="none" strike="noStrike">
                          <a:solidFill>
                            <a:srgbClr val="53565A"/>
                          </a:solidFill>
                          <a:effectLst/>
                          <a:latin typeface="Arial"/>
                          <a:cs typeface="Arial"/>
                        </a:rPr>
                        <a:t>% Emission</a:t>
                      </a:r>
                      <a:r>
                        <a:rPr lang="de-DE" sz="1100" b="0" i="0" u="none" strike="noStrike" baseline="0">
                          <a:solidFill>
                            <a:srgbClr val="53565A"/>
                          </a:solidFill>
                          <a:effectLst/>
                          <a:latin typeface="Arial"/>
                          <a:cs typeface="Arial"/>
                        </a:rPr>
                        <a:t> reduction</a:t>
                      </a:r>
                      <a:endParaRPr lang="de-DE" sz="1100" b="0" i="0" u="none" strike="noStrike">
                        <a:solidFill>
                          <a:srgbClr val="53565A"/>
                        </a:solidFill>
                        <a:effectLst/>
                        <a:latin typeface="Arial"/>
                        <a:cs typeface="Arial"/>
                      </a:endParaRP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0.90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5118">
                <a:tc>
                  <a:txBody>
                    <a:bodyPr/>
                    <a:lstStyle/>
                    <a:p>
                      <a:pPr algn="l" fontAlgn="b"/>
                      <a:r>
                        <a:rPr lang="en-US" sz="1100" b="0" i="0" u="none" strike="noStrike">
                          <a:solidFill>
                            <a:srgbClr val="53565A"/>
                          </a:solidFill>
                          <a:effectLst/>
                          <a:latin typeface="Arial"/>
                          <a:cs typeface="Arial"/>
                        </a:rPr>
                        <a:t>% Biomass Blend</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0.50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5118">
                <a:tc gridSpan="2">
                  <a:txBody>
                    <a:bodyPr/>
                    <a:lstStyle/>
                    <a:p>
                      <a:pPr algn="l" fontAlgn="b"/>
                      <a:r>
                        <a:rPr lang="en-US" sz="1100" b="1" i="0" u="none" strike="noStrike">
                          <a:solidFill>
                            <a:schemeClr val="bg1"/>
                          </a:solidFill>
                          <a:effectLst/>
                          <a:latin typeface="Arial"/>
                          <a:cs typeface="Arial"/>
                        </a:rPr>
                        <a:t>Without CoalSwitch</a:t>
                      </a:r>
                      <a:r>
                        <a:rPr lang="en-US" sz="1100" b="1" i="0" u="none" strike="noStrike" baseline="30000">
                          <a:solidFill>
                            <a:schemeClr val="bg1"/>
                          </a:solidFill>
                          <a:effectLst/>
                          <a:latin typeface="Arial"/>
                          <a:cs typeface="Arial"/>
                        </a:rPr>
                        <a:t>®</a:t>
                      </a:r>
                      <a:r>
                        <a:rPr lang="en-US" sz="1100" b="1" i="0" u="none" strike="noStrike">
                          <a:solidFill>
                            <a:schemeClr val="bg1"/>
                          </a:solidFill>
                          <a:effectLst/>
                          <a:latin typeface="Arial"/>
                          <a:cs typeface="Arial"/>
                        </a:rPr>
                        <a:t>:</a:t>
                      </a:r>
                    </a:p>
                  </a:txBody>
                  <a:tcPr marL="72000" marR="72000" marT="0" marB="0" anchor="ctr">
                    <a:lnL w="12700" cap="flat" cmpd="sng" algn="ctr">
                      <a:solidFill>
                        <a:srgbClr val="0D6601"/>
                      </a:solidFill>
                      <a:prstDash val="solid"/>
                      <a:round/>
                      <a:headEnd type="none" w="med" len="med"/>
                      <a:tailEnd type="none" w="med" len="med"/>
                    </a:lnL>
                    <a:lnR w="12700" cap="flat" cmpd="sng" algn="ctr">
                      <a:solidFill>
                        <a:srgbClr val="0D6601"/>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0D6601"/>
                    </a:solidFill>
                  </a:tcPr>
                </a:tc>
                <a:tc hMerge="1">
                  <a:txBody>
                    <a:bodyPr/>
                    <a:lstStyle/>
                    <a:p>
                      <a:endParaRPr lang="en-US"/>
                    </a:p>
                  </a:txBody>
                  <a:tcPr/>
                </a:tc>
                <a:extLst>
                  <a:ext uri="{0D108BD9-81ED-4DB2-BD59-A6C34878D82A}">
                    <a16:rowId xmlns:a16="http://schemas.microsoft.com/office/drawing/2014/main" val="10004"/>
                  </a:ext>
                </a:extLst>
              </a:tr>
              <a:tr h="225118">
                <a:tc>
                  <a:txBody>
                    <a:bodyPr/>
                    <a:lstStyle/>
                    <a:p>
                      <a:pPr algn="l" fontAlgn="b"/>
                      <a:r>
                        <a:rPr lang="en-US" sz="1100" b="0" i="0" u="none" strike="noStrike">
                          <a:solidFill>
                            <a:srgbClr val="53565A"/>
                          </a:solidFill>
                          <a:effectLst/>
                          <a:latin typeface="Arial"/>
                          <a:cs typeface="Arial"/>
                        </a:rPr>
                        <a:t>Coal CO2 Short Tons/MWh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1.1282</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5118">
                <a:tc>
                  <a:txBody>
                    <a:bodyPr/>
                    <a:lstStyle/>
                    <a:p>
                      <a:pPr algn="l" fontAlgn="b"/>
                      <a:r>
                        <a:rPr lang="ro-RO" sz="1100" b="0" i="0" u="none" strike="noStrike">
                          <a:solidFill>
                            <a:srgbClr val="53565A"/>
                          </a:solidFill>
                          <a:effectLst/>
                          <a:latin typeface="Arial"/>
                          <a:cs typeface="Arial"/>
                        </a:rPr>
                        <a:t>RGGI Carbon Spot Cost</a:t>
                      </a:r>
                      <a:r>
                        <a:rPr lang="ro-RO" sz="1100" b="0" i="0" u="none" strike="noStrike" baseline="0">
                          <a:solidFill>
                            <a:srgbClr val="53565A"/>
                          </a:solidFill>
                          <a:effectLst/>
                          <a:latin typeface="Arial"/>
                          <a:cs typeface="Arial"/>
                        </a:rPr>
                        <a:t>/</a:t>
                      </a:r>
                      <a:r>
                        <a:rPr lang="ro-RO" sz="1100" b="0" i="0" u="none" strike="noStrike">
                          <a:solidFill>
                            <a:srgbClr val="53565A"/>
                          </a:solidFill>
                          <a:effectLst/>
                          <a:latin typeface="Arial"/>
                          <a:cs typeface="Arial"/>
                        </a:rPr>
                        <a:t>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$12.40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25118">
                <a:tc>
                  <a:txBody>
                    <a:bodyPr/>
                    <a:lstStyle/>
                    <a:p>
                      <a:pPr algn="l" fontAlgn="b"/>
                      <a:r>
                        <a:rPr lang="ro-RO" sz="1100" b="0" i="0" u="none" strike="noStrike">
                          <a:solidFill>
                            <a:srgbClr val="53565A"/>
                          </a:solidFill>
                          <a:effectLst/>
                          <a:latin typeface="Arial"/>
                          <a:cs typeface="Arial"/>
                        </a:rPr>
                        <a:t>Total Cost for Emissions/MWh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$13.99</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25118">
                <a:tc gridSpan="2">
                  <a:txBody>
                    <a:bodyPr/>
                    <a:lstStyle/>
                    <a:p>
                      <a:pPr algn="l" fontAlgn="b"/>
                      <a:r>
                        <a:rPr lang="en-US" sz="1100" b="1" i="0" u="none" strike="noStrike">
                          <a:solidFill>
                            <a:schemeClr val="bg1"/>
                          </a:solidFill>
                          <a:effectLst/>
                          <a:latin typeface="Arial"/>
                          <a:cs typeface="Arial"/>
                        </a:rPr>
                        <a:t>With</a:t>
                      </a:r>
                      <a:r>
                        <a:rPr lang="en-US" sz="1100" b="1" i="0" u="none" strike="noStrike" baseline="0">
                          <a:solidFill>
                            <a:schemeClr val="bg1"/>
                          </a:solidFill>
                          <a:effectLst/>
                          <a:latin typeface="Arial"/>
                          <a:cs typeface="Arial"/>
                        </a:rPr>
                        <a:t> 50%</a:t>
                      </a:r>
                      <a:r>
                        <a:rPr lang="en-US" sz="1100" b="1" i="0" u="none" strike="noStrike">
                          <a:solidFill>
                            <a:schemeClr val="bg1"/>
                          </a:solidFill>
                          <a:effectLst/>
                          <a:latin typeface="Arial"/>
                          <a:cs typeface="Arial"/>
                        </a:rPr>
                        <a:t> CoalSwitch</a:t>
                      </a:r>
                      <a:r>
                        <a:rPr lang="en-US" sz="1100" b="1" i="0" u="none" strike="noStrike" baseline="30000">
                          <a:solidFill>
                            <a:schemeClr val="bg1"/>
                          </a:solidFill>
                          <a:effectLst/>
                          <a:latin typeface="Arial"/>
                          <a:cs typeface="Arial"/>
                        </a:rPr>
                        <a:t>® *</a:t>
                      </a:r>
                      <a:r>
                        <a:rPr lang="en-US" sz="1100" b="1" i="0" u="none" strike="noStrike">
                          <a:solidFill>
                            <a:schemeClr val="bg1"/>
                          </a:solidFill>
                          <a:effectLst/>
                          <a:latin typeface="Arial"/>
                          <a:cs typeface="Arial"/>
                        </a:rPr>
                        <a:t>:</a:t>
                      </a:r>
                    </a:p>
                  </a:txBody>
                  <a:tcPr marL="72000" marR="72000" marT="0" marB="0" anchor="ctr">
                    <a:lnL w="12700" cap="flat" cmpd="sng" algn="ctr">
                      <a:solidFill>
                        <a:srgbClr val="0D6601"/>
                      </a:solidFill>
                      <a:prstDash val="solid"/>
                      <a:round/>
                      <a:headEnd type="none" w="med" len="med"/>
                      <a:tailEnd type="none" w="med" len="med"/>
                    </a:lnL>
                    <a:lnR w="12700" cap="flat" cmpd="sng" algn="ctr">
                      <a:solidFill>
                        <a:srgbClr val="0D6601"/>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srgbClr val="0D6601"/>
                      </a:solidFill>
                      <a:prstDash val="solid"/>
                      <a:round/>
                      <a:headEnd type="none" w="med" len="med"/>
                      <a:tailEnd type="none" w="med" len="med"/>
                    </a:lnB>
                    <a:solidFill>
                      <a:srgbClr val="0D6601"/>
                    </a:solidFill>
                  </a:tcPr>
                </a:tc>
                <a:tc hMerge="1">
                  <a:txBody>
                    <a:bodyPr/>
                    <a:lstStyle/>
                    <a:p>
                      <a:endParaRPr lang="en-US"/>
                    </a:p>
                  </a:txBody>
                  <a:tcPr/>
                </a:tc>
                <a:extLst>
                  <a:ext uri="{0D108BD9-81ED-4DB2-BD59-A6C34878D82A}">
                    <a16:rowId xmlns:a16="http://schemas.microsoft.com/office/drawing/2014/main" val="10008"/>
                  </a:ext>
                </a:extLst>
              </a:tr>
              <a:tr h="225118">
                <a:tc>
                  <a:txBody>
                    <a:bodyPr/>
                    <a:lstStyle/>
                    <a:p>
                      <a:pPr algn="l" fontAlgn="b"/>
                      <a:r>
                        <a:rPr lang="en-US" sz="1100" b="0" i="0" u="none" strike="noStrike">
                          <a:solidFill>
                            <a:srgbClr val="53565A"/>
                          </a:solidFill>
                          <a:effectLst/>
                          <a:latin typeface="Arial"/>
                          <a:cs typeface="Arial"/>
                        </a:rPr>
                        <a:t>REC Credits/MWh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$17.57</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srgbClr val="0D6601"/>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tcPr>
                </a:tc>
                <a:extLst>
                  <a:ext uri="{0D108BD9-81ED-4DB2-BD59-A6C34878D82A}">
                    <a16:rowId xmlns:a16="http://schemas.microsoft.com/office/drawing/2014/main" val="10009"/>
                  </a:ext>
                </a:extLst>
              </a:tr>
              <a:tr h="225118">
                <a:tc>
                  <a:txBody>
                    <a:bodyPr/>
                    <a:lstStyle/>
                    <a:p>
                      <a:pPr algn="l" fontAlgn="b"/>
                      <a:r>
                        <a:rPr lang="en-US" sz="1100" b="0" i="0" u="none" strike="noStrike">
                          <a:solidFill>
                            <a:srgbClr val="53565A"/>
                          </a:solidFill>
                          <a:effectLst/>
                          <a:latin typeface="Arial"/>
                          <a:cs typeface="Arial"/>
                        </a:rPr>
                        <a:t>Avoided</a:t>
                      </a:r>
                      <a:r>
                        <a:rPr lang="en-US" sz="1100" b="0" i="0" u="none" strike="noStrike" baseline="0">
                          <a:solidFill>
                            <a:srgbClr val="53565A"/>
                          </a:solidFill>
                          <a:effectLst/>
                          <a:latin typeface="Arial"/>
                          <a:cs typeface="Arial"/>
                        </a:rPr>
                        <a:t> </a:t>
                      </a:r>
                      <a:r>
                        <a:rPr lang="en-US" sz="1100" b="0" i="0" u="none" strike="noStrike">
                          <a:solidFill>
                            <a:srgbClr val="53565A"/>
                          </a:solidFill>
                          <a:effectLst/>
                          <a:latin typeface="Arial"/>
                          <a:cs typeface="Arial"/>
                        </a:rPr>
                        <a:t>cost of compliance/MWh</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FFFFFF"/>
                    </a:solidFill>
                  </a:tcPr>
                </a:tc>
                <a:tc>
                  <a:txBody>
                    <a:bodyPr/>
                    <a:lstStyle/>
                    <a:p>
                      <a:pPr algn="r" fontAlgn="b"/>
                      <a:r>
                        <a:rPr lang="en-US" sz="1100" b="1" i="0" u="none" strike="noStrike">
                          <a:solidFill>
                            <a:srgbClr val="03253E"/>
                          </a:solidFill>
                          <a:effectLst/>
                          <a:latin typeface="Arial"/>
                          <a:cs typeface="Arial"/>
                        </a:rPr>
                        <a:t>$6.30</a:t>
                      </a: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tcPr>
                </a:tc>
                <a:extLst>
                  <a:ext uri="{0D108BD9-81ED-4DB2-BD59-A6C34878D82A}">
                    <a16:rowId xmlns:a16="http://schemas.microsoft.com/office/drawing/2014/main" val="10010"/>
                  </a:ext>
                </a:extLst>
              </a:tr>
              <a:tr h="273237">
                <a:tc>
                  <a:txBody>
                    <a:bodyPr/>
                    <a:lstStyle/>
                    <a:p>
                      <a:pPr algn="l" fontAlgn="b"/>
                      <a:r>
                        <a:rPr lang="en-US" sz="1100" b="1" i="0" u="none" strike="noStrike">
                          <a:solidFill>
                            <a:schemeClr val="bg1"/>
                          </a:solidFill>
                          <a:effectLst/>
                          <a:latin typeface="Arial"/>
                          <a:cs typeface="Arial"/>
                        </a:rPr>
                        <a:t>Economic Advantage</a:t>
                      </a:r>
                      <a:r>
                        <a:rPr lang="en-US" sz="1100" b="1" i="0" u="none" strike="noStrike" baseline="0">
                          <a:solidFill>
                            <a:schemeClr val="bg1"/>
                          </a:solidFill>
                          <a:effectLst/>
                          <a:latin typeface="Arial"/>
                          <a:cs typeface="Arial"/>
                        </a:rPr>
                        <a:t> of CoalSwitch</a:t>
                      </a:r>
                      <a:r>
                        <a:rPr lang="en-US" sz="1100" b="1" i="0" u="none" strike="noStrike" baseline="30000">
                          <a:solidFill>
                            <a:schemeClr val="bg1"/>
                          </a:solidFill>
                          <a:effectLst/>
                          <a:latin typeface="Arial"/>
                          <a:cs typeface="Arial"/>
                        </a:rPr>
                        <a:t>®</a:t>
                      </a:r>
                      <a:r>
                        <a:rPr lang="en-US" sz="1100" b="1" i="0" u="none" strike="noStrike" baseline="0">
                          <a:solidFill>
                            <a:schemeClr val="bg1"/>
                          </a:solidFill>
                          <a:effectLst/>
                          <a:latin typeface="Arial"/>
                          <a:cs typeface="Arial"/>
                        </a:rPr>
                        <a:t> </a:t>
                      </a:r>
                      <a:r>
                        <a:rPr lang="ro-RO" sz="1100" b="1" i="0" u="none" strike="noStrike">
                          <a:solidFill>
                            <a:schemeClr val="bg1"/>
                          </a:solidFill>
                          <a:effectLst/>
                          <a:latin typeface="Arial"/>
                          <a:cs typeface="Arial"/>
                        </a:rPr>
                        <a:t>$/MWh</a:t>
                      </a:r>
                      <a:endParaRPr lang="en-US" sz="1100" b="1" i="0" u="none" strike="noStrike">
                        <a:solidFill>
                          <a:schemeClr val="bg1"/>
                        </a:solidFill>
                        <a:effectLst/>
                        <a:latin typeface="Arial"/>
                        <a:cs typeface="Arial"/>
                      </a:endParaRPr>
                    </a:p>
                  </a:txBody>
                  <a:tcPr marL="72000" marR="72000" marT="0" marB="0" anchor="ctr">
                    <a:lnL w="12700" cap="flat" cmpd="sng" algn="ctr">
                      <a:solidFill>
                        <a:prstClr val="black">
                          <a:lumMod val="65000"/>
                          <a:lumOff val="35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002060"/>
                    </a:solidFill>
                  </a:tcPr>
                </a:tc>
                <a:tc>
                  <a:txBody>
                    <a:bodyPr/>
                    <a:lstStyle/>
                    <a:p>
                      <a:pPr algn="r" fontAlgn="b"/>
                      <a:r>
                        <a:rPr lang="en-US" sz="1100" b="1" i="0" u="none" strike="noStrike" dirty="0">
                          <a:solidFill>
                            <a:schemeClr val="bg1"/>
                          </a:solidFill>
                          <a:effectLst/>
                          <a:latin typeface="Arial"/>
                          <a:cs typeface="Arial"/>
                        </a:rPr>
                        <a:t>$23.87</a:t>
                      </a:r>
                    </a:p>
                  </a:txBody>
                  <a:tcPr marL="72000" marR="72000" marT="0" marB="0" anchor="ctr">
                    <a:lnL w="12700" cap="flat" cmpd="sng" algn="ctr">
                      <a:solidFill>
                        <a:prstClr val="white"/>
                      </a:solidFill>
                      <a:prstDash val="solid"/>
                      <a:round/>
                      <a:headEnd type="none" w="med" len="med"/>
                      <a:tailEnd type="none" w="med" len="med"/>
                    </a:lnL>
                    <a:lnR w="12700" cap="flat" cmpd="sng" algn="ctr">
                      <a:solidFill>
                        <a:prstClr val="black">
                          <a:lumMod val="65000"/>
                          <a:lumOff val="35000"/>
                        </a:prstClr>
                      </a:solidFill>
                      <a:prstDash val="solid"/>
                      <a:round/>
                      <a:headEnd type="none" w="med" len="med"/>
                      <a:tailEnd type="none" w="med" len="med"/>
                    </a:lnR>
                    <a:lnT w="12700" cap="flat" cmpd="sng" algn="ctr">
                      <a:solidFill>
                        <a:prstClr val="black">
                          <a:lumMod val="65000"/>
                          <a:lumOff val="35000"/>
                        </a:prstClr>
                      </a:solidFill>
                      <a:prstDash val="solid"/>
                      <a:round/>
                      <a:headEnd type="none" w="med" len="med"/>
                      <a:tailEnd type="none" w="med" len="med"/>
                    </a:lnT>
                    <a:lnB w="12700" cap="flat" cmpd="sng" algn="ctr">
                      <a:solidFill>
                        <a:prstClr val="black">
                          <a:lumMod val="65000"/>
                          <a:lumOff val="35000"/>
                        </a:prstClr>
                      </a:solidFill>
                      <a:prstDash val="solid"/>
                      <a:round/>
                      <a:headEnd type="none" w="med" len="med"/>
                      <a:tailEnd type="none" w="med" len="med"/>
                    </a:lnB>
                    <a:solidFill>
                      <a:srgbClr val="00206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51542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bad2b4-3dae-4dd1-a91e-712d1f0720c5" xsi:nil="true"/>
    <lcf76f155ced4ddcb4097134ff3c332f xmlns="ecf8c38a-386f-41a2-9a8f-56394a7285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D18DF2294A6242A639FCC5CF6DE70E" ma:contentTypeVersion="11" ma:contentTypeDescription="Create a new document." ma:contentTypeScope="" ma:versionID="c0dca4405d4bb9e82a99c629cfe7806f">
  <xsd:schema xmlns:xsd="http://www.w3.org/2001/XMLSchema" xmlns:xs="http://www.w3.org/2001/XMLSchema" xmlns:p="http://schemas.microsoft.com/office/2006/metadata/properties" xmlns:ns2="ecf8c38a-386f-41a2-9a8f-56394a7285dd" xmlns:ns3="e6bad2b4-3dae-4dd1-a91e-712d1f0720c5" targetNamespace="http://schemas.microsoft.com/office/2006/metadata/properties" ma:root="true" ma:fieldsID="4160cf49c1c0dde1b3451b1e000ed17c" ns2:_="" ns3:_="">
    <xsd:import namespace="ecf8c38a-386f-41a2-9a8f-56394a7285dd"/>
    <xsd:import namespace="e6bad2b4-3dae-4dd1-a91e-712d1f0720c5"/>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8c38a-386f-41a2-9a8f-56394a728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58974a2-2003-4b6d-87ea-8c7b3e7942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bad2b4-3dae-4dd1-a91e-712d1f0720c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ba8c621-5e7e-4f4e-aa65-d3c49befef34}" ma:internalName="TaxCatchAll" ma:showField="CatchAllData" ma:web="e6bad2b4-3dae-4dd1-a91e-712d1f07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DEB42-7458-4DB3-BAA9-EB80A5A5A3EA}">
  <ds:schemaRefs>
    <ds:schemaRef ds:uri="http://schemas.microsoft.com/office/2006/metadata/properties"/>
    <ds:schemaRef ds:uri="http://schemas.microsoft.com/office/infopath/2007/PartnerControls"/>
    <ds:schemaRef ds:uri="e6bad2b4-3dae-4dd1-a91e-712d1f0720c5"/>
    <ds:schemaRef ds:uri="ecf8c38a-386f-41a2-9a8f-56394a7285dd"/>
  </ds:schemaRefs>
</ds:datastoreItem>
</file>

<file path=customXml/itemProps2.xml><?xml version="1.0" encoding="utf-8"?>
<ds:datastoreItem xmlns:ds="http://schemas.openxmlformats.org/officeDocument/2006/customXml" ds:itemID="{97936299-936A-4602-B35A-DD016EFFD4F7}">
  <ds:schemaRefs>
    <ds:schemaRef ds:uri="http://schemas.microsoft.com/sharepoint/v3/contenttype/forms"/>
  </ds:schemaRefs>
</ds:datastoreItem>
</file>

<file path=customXml/itemProps3.xml><?xml version="1.0" encoding="utf-8"?>
<ds:datastoreItem xmlns:ds="http://schemas.openxmlformats.org/officeDocument/2006/customXml" ds:itemID="{FF362408-A151-403C-8FCA-E07B19A9A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8c38a-386f-41a2-9a8f-56394a7285dd"/>
    <ds:schemaRef ds:uri="e6bad2b4-3dae-4dd1-a91e-712d1f072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1996</TotalTime>
  <Words>2313</Words>
  <Application>Microsoft Office PowerPoint</Application>
  <PresentationFormat>On-screen Show (16:9)</PresentationFormat>
  <Paragraphs>278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Hilton</dc:creator>
  <cp:lastModifiedBy>Susan Hilton</cp:lastModifiedBy>
  <cp:revision>858</cp:revision>
  <dcterms:created xsi:type="dcterms:W3CDTF">2023-03-01T10:47:30Z</dcterms:created>
  <dcterms:modified xsi:type="dcterms:W3CDTF">2023-03-30T12:03:58Z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0x010100C0D18DF2294A6242A639FCC5CF6DE70E</vt:lpwstr>
  </property>
</Properties>
</file>